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74" r:id="rId3"/>
    <p:sldId id="275" r:id="rId4"/>
    <p:sldId id="272" r:id="rId5"/>
    <p:sldId id="273" r:id="rId6"/>
    <p:sldId id="263" r:id="rId7"/>
    <p:sldId id="264" r:id="rId8"/>
    <p:sldId id="268" r:id="rId9"/>
    <p:sldId id="269" r:id="rId10"/>
    <p:sldId id="276"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CCFF"/>
    <a:srgbClr val="FF66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37" autoAdjust="0"/>
    <p:restoredTop sz="94660"/>
  </p:normalViewPr>
  <p:slideViewPr>
    <p:cSldViewPr snapToGrid="0">
      <p:cViewPr varScale="1">
        <p:scale>
          <a:sx n="76" d="100"/>
          <a:sy n="76" d="100"/>
        </p:scale>
        <p:origin x="3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helsea\Documents\CENG%20461\Project%20(Traffic%20Light)\Data_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elsea\Documents\CENG%20461\Project%20(Traffic%20Light)\Data_Graph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2800" dirty="0"/>
              <a:t>Analysis with varying</a:t>
            </a:r>
            <a:r>
              <a:rPr lang="en-CA" sz="2800" baseline="0" dirty="0"/>
              <a:t> A and constant </a:t>
            </a:r>
            <a:r>
              <a:rPr lang="en-CA" sz="2800" baseline="0" dirty="0" smtClean="0"/>
              <a:t>C = 20</a:t>
            </a:r>
            <a:endParaRPr lang="en-CA" sz="28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Average Queue Length (Qa, cars)</c:v>
          </c:tx>
          <c:spPr>
            <a:ln w="38100" cap="rnd">
              <a:solidFill>
                <a:schemeClr val="accent1"/>
              </a:solidFill>
              <a:round/>
            </a:ln>
            <a:effectLst/>
          </c:spPr>
          <c:marker>
            <c:symbol val="circle"/>
            <c:size val="5"/>
            <c:spPr>
              <a:solidFill>
                <a:schemeClr val="accent1"/>
              </a:solidFill>
              <a:ln w="38100">
                <a:solidFill>
                  <a:schemeClr val="accent1"/>
                </a:solidFill>
              </a:ln>
              <a:effectLst/>
            </c:spPr>
          </c:marker>
          <c:xVal>
            <c:numRef>
              <c:f>Sheet1!$A$17:$A$28</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Sheet1!$B$17:$B$28</c:f>
              <c:numCache>
                <c:formatCode>General</c:formatCode>
                <c:ptCount val="12"/>
                <c:pt idx="0">
                  <c:v>0.75</c:v>
                </c:pt>
                <c:pt idx="1">
                  <c:v>1.5</c:v>
                </c:pt>
                <c:pt idx="2">
                  <c:v>2.25</c:v>
                </c:pt>
                <c:pt idx="3">
                  <c:v>3</c:v>
                </c:pt>
                <c:pt idx="4">
                  <c:v>3.75</c:v>
                </c:pt>
                <c:pt idx="5">
                  <c:v>4.5244</c:v>
                </c:pt>
                <c:pt idx="6">
                  <c:v>5.4923999999999999</c:v>
                </c:pt>
                <c:pt idx="7">
                  <c:v>7.1906999999999996</c:v>
                </c:pt>
                <c:pt idx="8">
                  <c:v>12.106400000000001</c:v>
                </c:pt>
                <c:pt idx="9">
                  <c:v>36.8142</c:v>
                </c:pt>
                <c:pt idx="10">
                  <c:v>100.9027</c:v>
                </c:pt>
                <c:pt idx="11">
                  <c:v>181.66900000000001</c:v>
                </c:pt>
              </c:numCache>
            </c:numRef>
          </c:yVal>
          <c:smooth val="1"/>
        </c:ser>
        <c:ser>
          <c:idx val="1"/>
          <c:order val="1"/>
          <c:tx>
            <c:v>Average Wait Time (W, time slots)</c:v>
          </c:tx>
          <c:spPr>
            <a:ln w="38100" cap="rnd">
              <a:solidFill>
                <a:schemeClr val="accent2"/>
              </a:solidFill>
              <a:round/>
            </a:ln>
            <a:effectLst/>
          </c:spPr>
          <c:marker>
            <c:symbol val="circle"/>
            <c:size val="5"/>
            <c:spPr>
              <a:solidFill>
                <a:schemeClr val="accent2"/>
              </a:solidFill>
              <a:ln w="38100">
                <a:solidFill>
                  <a:schemeClr val="accent2"/>
                </a:solidFill>
              </a:ln>
              <a:effectLst/>
            </c:spPr>
          </c:marker>
          <c:xVal>
            <c:numRef>
              <c:f>Sheet1!$A$17:$A$28</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Sheet1!$C$17:$C$28</c:f>
              <c:numCache>
                <c:formatCode>General</c:formatCode>
                <c:ptCount val="12"/>
                <c:pt idx="0">
                  <c:v>1.5</c:v>
                </c:pt>
                <c:pt idx="1">
                  <c:v>1.5</c:v>
                </c:pt>
                <c:pt idx="2">
                  <c:v>1.5</c:v>
                </c:pt>
                <c:pt idx="3">
                  <c:v>1.5</c:v>
                </c:pt>
                <c:pt idx="4">
                  <c:v>1.5</c:v>
                </c:pt>
                <c:pt idx="5">
                  <c:v>1.5081</c:v>
                </c:pt>
                <c:pt idx="6">
                  <c:v>1.5692999999999999</c:v>
                </c:pt>
                <c:pt idx="7">
                  <c:v>1.7977000000000001</c:v>
                </c:pt>
                <c:pt idx="8">
                  <c:v>2.6907999999999999</c:v>
                </c:pt>
                <c:pt idx="9">
                  <c:v>7.508</c:v>
                </c:pt>
                <c:pt idx="10">
                  <c:v>20.192699999999999</c:v>
                </c:pt>
                <c:pt idx="11">
                  <c:v>63.3339</c:v>
                </c:pt>
              </c:numCache>
            </c:numRef>
          </c:yVal>
          <c:smooth val="1"/>
        </c:ser>
        <c:dLbls>
          <c:showLegendKey val="0"/>
          <c:showVal val="0"/>
          <c:showCatName val="0"/>
          <c:showSerName val="0"/>
          <c:showPercent val="0"/>
          <c:showBubbleSize val="0"/>
        </c:dLbls>
        <c:axId val="291985592"/>
        <c:axId val="291983632"/>
      </c:scatterChart>
      <c:valAx>
        <c:axId val="291985592"/>
        <c:scaling>
          <c:orientation val="minMax"/>
          <c:max val="12"/>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CA" sz="2000"/>
                  <a:t>Max</a:t>
                </a:r>
                <a:r>
                  <a:rPr lang="en-CA" sz="2000" baseline="0"/>
                  <a:t> number of cars that can arrive in one time slot (A)</a:t>
                </a:r>
                <a:endParaRPr lang="en-CA" sz="2000"/>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91983632"/>
        <c:crosses val="autoZero"/>
        <c:crossBetween val="midCat"/>
        <c:majorUnit val="1"/>
      </c:valAx>
      <c:valAx>
        <c:axId val="291983632"/>
        <c:scaling>
          <c:orientation val="minMax"/>
          <c:max val="18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CA" sz="2000" b="1" baseline="0">
                    <a:solidFill>
                      <a:schemeClr val="accent1"/>
                    </a:solidFill>
                  </a:rPr>
                  <a:t>Cars in queue, </a:t>
                </a:r>
                <a:r>
                  <a:rPr lang="en-CA" sz="2000" b="1" baseline="0">
                    <a:solidFill>
                      <a:schemeClr val="accent2"/>
                    </a:solidFill>
                  </a:rPr>
                  <a:t>Time slots</a:t>
                </a:r>
                <a:endParaRPr lang="en-CA" sz="2000" b="1">
                  <a:solidFill>
                    <a:schemeClr val="accent1"/>
                  </a:solidFill>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9198559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sz="2800" b="0" i="0" baseline="0" dirty="0">
                <a:effectLst/>
              </a:rPr>
              <a:t>Analysis with varying C and constant </a:t>
            </a:r>
            <a:r>
              <a:rPr lang="en-CA" sz="2800" b="0" i="0" baseline="0" dirty="0" smtClean="0">
                <a:effectLst/>
              </a:rPr>
              <a:t>A = 5</a:t>
            </a:r>
            <a:endParaRPr lang="en-CA" sz="2000"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Average Queue Length (Qa, cars)</c:v>
          </c:tx>
          <c:spPr>
            <a:ln w="38100" cap="rnd">
              <a:solidFill>
                <a:schemeClr val="accent1"/>
              </a:solidFill>
              <a:round/>
            </a:ln>
            <a:effectLst/>
          </c:spPr>
          <c:marker>
            <c:symbol val="circle"/>
            <c:size val="5"/>
            <c:spPr>
              <a:solidFill>
                <a:schemeClr val="accent1"/>
              </a:solidFill>
              <a:ln w="38100">
                <a:solidFill>
                  <a:schemeClr val="accent1"/>
                </a:solidFill>
              </a:ln>
              <a:effectLst/>
            </c:spPr>
          </c:marker>
          <c:xVal>
            <c:numRef>
              <c:f>Sheet2!$N$4:$N$16</c:f>
              <c:numCache>
                <c:formatCode>General</c:formatCode>
                <c:ptCount val="13"/>
                <c:pt idx="0">
                  <c:v>8</c:v>
                </c:pt>
                <c:pt idx="1">
                  <c:v>9</c:v>
                </c:pt>
                <c:pt idx="2">
                  <c:v>10</c:v>
                </c:pt>
                <c:pt idx="3">
                  <c:v>11</c:v>
                </c:pt>
                <c:pt idx="4">
                  <c:v>12</c:v>
                </c:pt>
                <c:pt idx="5">
                  <c:v>13</c:v>
                </c:pt>
                <c:pt idx="6">
                  <c:v>14</c:v>
                </c:pt>
                <c:pt idx="7">
                  <c:v>15</c:v>
                </c:pt>
                <c:pt idx="8">
                  <c:v>16</c:v>
                </c:pt>
                <c:pt idx="9">
                  <c:v>17</c:v>
                </c:pt>
                <c:pt idx="10">
                  <c:v>18</c:v>
                </c:pt>
                <c:pt idx="11">
                  <c:v>19</c:v>
                </c:pt>
                <c:pt idx="12">
                  <c:v>20</c:v>
                </c:pt>
              </c:numCache>
            </c:numRef>
          </c:xVal>
          <c:yVal>
            <c:numRef>
              <c:f>Sheet2!$O$4:$O$16</c:f>
              <c:numCache>
                <c:formatCode>General</c:formatCode>
                <c:ptCount val="13"/>
                <c:pt idx="0">
                  <c:v>98.772099999999995</c:v>
                </c:pt>
                <c:pt idx="1">
                  <c:v>49.997900000000001</c:v>
                </c:pt>
                <c:pt idx="2">
                  <c:v>19.572299999999998</c:v>
                </c:pt>
                <c:pt idx="3">
                  <c:v>7.7495000000000003</c:v>
                </c:pt>
                <c:pt idx="4">
                  <c:v>5.1231999999999998</c:v>
                </c:pt>
                <c:pt idx="5">
                  <c:v>4.3337000000000003</c:v>
                </c:pt>
                <c:pt idx="6">
                  <c:v>4.0111999999999997</c:v>
                </c:pt>
                <c:pt idx="7">
                  <c:v>3.8647</c:v>
                </c:pt>
                <c:pt idx="8">
                  <c:v>3.7970000000000002</c:v>
                </c:pt>
                <c:pt idx="9">
                  <c:v>3.7667999999999999</c:v>
                </c:pt>
                <c:pt idx="10">
                  <c:v>3.7547000000000001</c:v>
                </c:pt>
                <c:pt idx="11">
                  <c:v>3.7507999999999999</c:v>
                </c:pt>
                <c:pt idx="12">
                  <c:v>3.75</c:v>
                </c:pt>
              </c:numCache>
            </c:numRef>
          </c:yVal>
          <c:smooth val="1"/>
        </c:ser>
        <c:ser>
          <c:idx val="1"/>
          <c:order val="1"/>
          <c:tx>
            <c:v>Average Wait Time (W, time slots)</c:v>
          </c:tx>
          <c:spPr>
            <a:ln w="38100" cap="rnd">
              <a:solidFill>
                <a:schemeClr val="accent2"/>
              </a:solidFill>
              <a:round/>
            </a:ln>
            <a:effectLst/>
          </c:spPr>
          <c:marker>
            <c:symbol val="circle"/>
            <c:size val="5"/>
            <c:spPr>
              <a:solidFill>
                <a:schemeClr val="accent2"/>
              </a:solidFill>
              <a:ln w="38100">
                <a:solidFill>
                  <a:schemeClr val="accent2"/>
                </a:solidFill>
              </a:ln>
              <a:effectLst/>
            </c:spPr>
          </c:marker>
          <c:xVal>
            <c:numRef>
              <c:f>Sheet2!$N$4:$N$16</c:f>
              <c:numCache>
                <c:formatCode>General</c:formatCode>
                <c:ptCount val="13"/>
                <c:pt idx="0">
                  <c:v>8</c:v>
                </c:pt>
                <c:pt idx="1">
                  <c:v>9</c:v>
                </c:pt>
                <c:pt idx="2">
                  <c:v>10</c:v>
                </c:pt>
                <c:pt idx="3">
                  <c:v>11</c:v>
                </c:pt>
                <c:pt idx="4">
                  <c:v>12</c:v>
                </c:pt>
                <c:pt idx="5">
                  <c:v>13</c:v>
                </c:pt>
                <c:pt idx="6">
                  <c:v>14</c:v>
                </c:pt>
                <c:pt idx="7">
                  <c:v>15</c:v>
                </c:pt>
                <c:pt idx="8">
                  <c:v>16</c:v>
                </c:pt>
                <c:pt idx="9">
                  <c:v>17</c:v>
                </c:pt>
                <c:pt idx="10">
                  <c:v>18</c:v>
                </c:pt>
                <c:pt idx="11">
                  <c:v>19</c:v>
                </c:pt>
                <c:pt idx="12">
                  <c:v>20</c:v>
                </c:pt>
              </c:numCache>
            </c:numRef>
          </c:xVal>
          <c:yVal>
            <c:numRef>
              <c:f>Sheet2!$P$4:$P$16</c:f>
              <c:numCache>
                <c:formatCode>General</c:formatCode>
                <c:ptCount val="13"/>
                <c:pt idx="0">
                  <c:v>44.886099999999999</c:v>
                </c:pt>
                <c:pt idx="1">
                  <c:v>22.235199999999999</c:v>
                </c:pt>
                <c:pt idx="2">
                  <c:v>7.9958</c:v>
                </c:pt>
                <c:pt idx="3">
                  <c:v>3.1015999999999999</c:v>
                </c:pt>
                <c:pt idx="4">
                  <c:v>2.0493000000000001</c:v>
                </c:pt>
                <c:pt idx="5">
                  <c:v>1.7335</c:v>
                </c:pt>
                <c:pt idx="6">
                  <c:v>1.6045</c:v>
                </c:pt>
                <c:pt idx="7">
                  <c:v>1.5459000000000001</c:v>
                </c:pt>
                <c:pt idx="8">
                  <c:v>1.5187999999999999</c:v>
                </c:pt>
                <c:pt idx="9">
                  <c:v>1.5066999999999999</c:v>
                </c:pt>
                <c:pt idx="10">
                  <c:v>1.5019</c:v>
                </c:pt>
                <c:pt idx="11">
                  <c:v>1.5003</c:v>
                </c:pt>
                <c:pt idx="12">
                  <c:v>1.5</c:v>
                </c:pt>
              </c:numCache>
            </c:numRef>
          </c:yVal>
          <c:smooth val="1"/>
        </c:ser>
        <c:dLbls>
          <c:showLegendKey val="0"/>
          <c:showVal val="0"/>
          <c:showCatName val="0"/>
          <c:showSerName val="0"/>
          <c:showPercent val="0"/>
          <c:showBubbleSize val="0"/>
        </c:dLbls>
        <c:axId val="291979712"/>
        <c:axId val="291981280"/>
      </c:scatterChart>
      <c:valAx>
        <c:axId val="291979712"/>
        <c:scaling>
          <c:orientation val="minMax"/>
          <c:max val="20"/>
          <c:min val="8"/>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CA" sz="2000" dirty="0"/>
                  <a:t>Max</a:t>
                </a:r>
                <a:r>
                  <a:rPr lang="en-CA" sz="2000" baseline="0" dirty="0"/>
                  <a:t> number of cars that can be served during a green </a:t>
                </a:r>
                <a:r>
                  <a:rPr lang="en-CA" sz="2000" baseline="0" dirty="0" smtClean="0"/>
                  <a:t>light (C)</a:t>
                </a:r>
                <a:endParaRPr lang="en-CA" sz="2000" dirty="0"/>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91981280"/>
        <c:crosses val="autoZero"/>
        <c:crossBetween val="midCat"/>
        <c:majorUnit val="1"/>
      </c:valAx>
      <c:valAx>
        <c:axId val="291981280"/>
        <c:scaling>
          <c:orientation val="minMax"/>
          <c:max val="1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CA" sz="2000" b="1">
                    <a:solidFill>
                      <a:schemeClr val="accent1"/>
                    </a:solidFill>
                  </a:rPr>
                  <a:t>Cars in queue, </a:t>
                </a:r>
                <a:r>
                  <a:rPr lang="en-CA" sz="2000" b="1">
                    <a:solidFill>
                      <a:schemeClr val="accent2"/>
                    </a:solidFill>
                  </a:rPr>
                  <a:t>Time</a:t>
                </a:r>
                <a:r>
                  <a:rPr lang="en-CA" sz="2000" b="1" baseline="0">
                    <a:solidFill>
                      <a:schemeClr val="accent2"/>
                    </a:solidFill>
                  </a:rPr>
                  <a:t> slots</a:t>
                </a:r>
                <a:endParaRPr lang="en-CA" sz="2000" b="1">
                  <a:solidFill>
                    <a:schemeClr val="accent1"/>
                  </a:solidFill>
                </a:endParaRP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91979712"/>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4E9620A-C085-44F1-A495-ADDE9EB5E331}" type="datetimeFigureOut">
              <a:rPr lang="en-CA" smtClean="0"/>
              <a:t>2017-12-03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622279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4E9620A-C085-44F1-A495-ADDE9EB5E331}" type="datetimeFigureOut">
              <a:rPr lang="en-CA" smtClean="0"/>
              <a:t>2017-12-03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615894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4E9620A-C085-44F1-A495-ADDE9EB5E331}" type="datetimeFigureOut">
              <a:rPr lang="en-CA" smtClean="0"/>
              <a:t>2017-12-03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394652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4E9620A-C085-44F1-A495-ADDE9EB5E331}" type="datetimeFigureOut">
              <a:rPr lang="en-CA" smtClean="0"/>
              <a:t>2017-12-03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245077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E9620A-C085-44F1-A495-ADDE9EB5E331}" type="datetimeFigureOut">
              <a:rPr lang="en-CA" smtClean="0"/>
              <a:t>2017-12-03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1034033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4E9620A-C085-44F1-A495-ADDE9EB5E331}" type="datetimeFigureOut">
              <a:rPr lang="en-CA" smtClean="0"/>
              <a:t>2017-12-03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2725219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4E9620A-C085-44F1-A495-ADDE9EB5E331}" type="datetimeFigureOut">
              <a:rPr lang="en-CA" smtClean="0"/>
              <a:t>2017-12-03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100535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4E9620A-C085-44F1-A495-ADDE9EB5E331}" type="datetimeFigureOut">
              <a:rPr lang="en-CA" smtClean="0"/>
              <a:t>2017-12-03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342816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9620A-C085-44F1-A495-ADDE9EB5E331}" type="datetimeFigureOut">
              <a:rPr lang="en-CA" smtClean="0"/>
              <a:t>2017-12-03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871807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E9620A-C085-44F1-A495-ADDE9EB5E331}" type="datetimeFigureOut">
              <a:rPr lang="en-CA" smtClean="0"/>
              <a:t>2017-12-03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39813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E9620A-C085-44F1-A495-ADDE9EB5E331}" type="datetimeFigureOut">
              <a:rPr lang="en-CA" smtClean="0"/>
              <a:t>2017-12-03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253104-3BCC-4212-BAC7-A4F5B7F579ED}" type="slidenum">
              <a:rPr lang="en-CA" smtClean="0"/>
              <a:t>‹#›</a:t>
            </a:fld>
            <a:endParaRPr lang="en-CA"/>
          </a:p>
        </p:txBody>
      </p:sp>
    </p:spTree>
    <p:extLst>
      <p:ext uri="{BB962C8B-B14F-4D97-AF65-F5344CB8AC3E}">
        <p14:creationId xmlns:p14="http://schemas.microsoft.com/office/powerpoint/2010/main" val="733738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9620A-C085-44F1-A495-ADDE9EB5E331}" type="datetimeFigureOut">
              <a:rPr lang="en-CA" smtClean="0"/>
              <a:t>2017-12-03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53104-3BCC-4212-BAC7-A4F5B7F579ED}" type="slidenum">
              <a:rPr lang="en-CA" smtClean="0"/>
              <a:t>‹#›</a:t>
            </a:fld>
            <a:endParaRPr lang="en-CA"/>
          </a:p>
        </p:txBody>
      </p:sp>
    </p:spTree>
    <p:extLst>
      <p:ext uri="{BB962C8B-B14F-4D97-AF65-F5344CB8AC3E}">
        <p14:creationId xmlns:p14="http://schemas.microsoft.com/office/powerpoint/2010/main" val="1412445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audio" Target="../media/media17.m4a"/><Relationship Id="rId3" Type="http://schemas.microsoft.com/office/2007/relationships/media" Target="../media/media15.m4a"/><Relationship Id="rId7" Type="http://schemas.microsoft.com/office/2007/relationships/media" Target="../media/media17.m4a"/><Relationship Id="rId12"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media16.m4a"/><Relationship Id="rId11" Type="http://schemas.openxmlformats.org/officeDocument/2006/relationships/slideLayout" Target="../slideLayouts/slideLayout2.xml"/><Relationship Id="rId5" Type="http://schemas.microsoft.com/office/2007/relationships/media" Target="../media/media16.m4a"/><Relationship Id="rId10" Type="http://schemas.openxmlformats.org/officeDocument/2006/relationships/audio" Target="../media/media18.m4a"/><Relationship Id="rId4" Type="http://schemas.openxmlformats.org/officeDocument/2006/relationships/audio" Target="../media/media15.m4a"/><Relationship Id="rId9" Type="http://schemas.microsoft.com/office/2007/relationships/media" Target="../media/media18.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slideLayout" Target="../slideLayouts/slideLayout1.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6.m4a"/><Relationship Id="rId7"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5" Type="http://schemas.microsoft.com/office/2007/relationships/media" Target="../media/media7.m4a"/><Relationship Id="rId4" Type="http://schemas.openxmlformats.org/officeDocument/2006/relationships/audio" Target="../media/media6.m4a"/><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532" y="1946440"/>
            <a:ext cx="10988842" cy="1323439"/>
          </a:xfrm>
          <a:prstGeom prst="rect">
            <a:avLst/>
          </a:prstGeom>
          <a:noFill/>
        </p:spPr>
        <p:txBody>
          <a:bodyPr wrap="square" rtlCol="0">
            <a:spAutoFit/>
          </a:bodyPr>
          <a:lstStyle/>
          <a:p>
            <a:r>
              <a:rPr lang="en-CA" sz="8000" b="1" dirty="0" smtClean="0">
                <a:latin typeface="Sitka Subheading" panose="02000505000000020004" pitchFamily="2" charset="0"/>
                <a:cs typeface="Times New Roman" panose="02020603050405020304" pitchFamily="18" charset="0"/>
              </a:rPr>
              <a:t>Traffic Light Model</a:t>
            </a:r>
            <a:endParaRPr lang="en-CA" sz="8000" b="1" dirty="0">
              <a:latin typeface="Sitka Subheading" panose="02000505000000020004" pitchFamily="2" charset="0"/>
              <a:cs typeface="Times New Roman" panose="02020603050405020304" pitchFamily="18" charset="0"/>
            </a:endParaRPr>
          </a:p>
        </p:txBody>
      </p:sp>
      <p:pic>
        <p:nvPicPr>
          <p:cNvPr id="1028" name="Picture 4" descr="Image result for traffic light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4349" y="1485796"/>
            <a:ext cx="2244725" cy="2244726"/>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76900" y="4017994"/>
            <a:ext cx="609600" cy="609600"/>
          </a:xfrm>
          <a:prstGeom prst="rect">
            <a:avLst/>
          </a:prstGeom>
        </p:spPr>
      </p:pic>
      <p:sp>
        <p:nvSpPr>
          <p:cNvPr id="3" name="TextBox 2"/>
          <p:cNvSpPr txBox="1"/>
          <p:nvPr/>
        </p:nvSpPr>
        <p:spPr>
          <a:xfrm>
            <a:off x="2207814" y="5524665"/>
            <a:ext cx="7547772" cy="461665"/>
          </a:xfrm>
          <a:prstGeom prst="rect">
            <a:avLst/>
          </a:prstGeom>
          <a:noFill/>
        </p:spPr>
        <p:txBody>
          <a:bodyPr wrap="none" rtlCol="0">
            <a:spAutoFit/>
          </a:bodyPr>
          <a:lstStyle/>
          <a:p>
            <a:r>
              <a:rPr lang="en-CA" sz="2400" b="1" dirty="0" smtClean="0"/>
              <a:t>By Geoff Hale (</a:t>
            </a:r>
            <a:r>
              <a:rPr lang="en-CA" sz="2400" b="1" dirty="0" err="1" smtClean="0"/>
              <a:t>V00224987</a:t>
            </a:r>
            <a:r>
              <a:rPr lang="en-CA" sz="2400" b="1" dirty="0" smtClean="0"/>
              <a:t>) and Chelsea Reid (</a:t>
            </a:r>
            <a:r>
              <a:rPr lang="en-CA" sz="2400" b="1" dirty="0" err="1" smtClean="0"/>
              <a:t>V00815087</a:t>
            </a:r>
            <a:r>
              <a:rPr lang="en-CA" sz="2400" b="1" dirty="0" smtClean="0"/>
              <a:t>)</a:t>
            </a:r>
            <a:endParaRPr lang="en-CA" sz="2400" b="1" dirty="0"/>
          </a:p>
        </p:txBody>
      </p:sp>
    </p:spTree>
    <p:extLst>
      <p:ext uri="{BB962C8B-B14F-4D97-AF65-F5344CB8AC3E}">
        <p14:creationId xmlns:p14="http://schemas.microsoft.com/office/powerpoint/2010/main" val="343952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Things we didn’t Consider</a:t>
            </a:r>
            <a:endParaRPr lang="en-CA" dirty="0"/>
          </a:p>
        </p:txBody>
      </p:sp>
      <p:sp>
        <p:nvSpPr>
          <p:cNvPr id="3" name="Content Placeholder 2"/>
          <p:cNvSpPr>
            <a:spLocks noGrp="1"/>
          </p:cNvSpPr>
          <p:nvPr>
            <p:ph idx="1"/>
          </p:nvPr>
        </p:nvSpPr>
        <p:spPr/>
        <p:txBody>
          <a:bodyPr/>
          <a:lstStyle/>
          <a:p>
            <a:r>
              <a:rPr lang="en-CA" dirty="0" smtClean="0"/>
              <a:t>Right hand turns on red lights</a:t>
            </a:r>
          </a:p>
          <a:p>
            <a:r>
              <a:rPr lang="en-CA" dirty="0" smtClean="0"/>
              <a:t>Individual car behaviour, such as speed, following distance, etc.</a:t>
            </a:r>
          </a:p>
          <a:p>
            <a:r>
              <a:rPr lang="en-CA" dirty="0" smtClean="0"/>
              <a:t>Non-uniform probability distribution for car arrivals</a:t>
            </a:r>
          </a:p>
          <a:p>
            <a:r>
              <a:rPr lang="en-CA" dirty="0" smtClean="0"/>
              <a:t>Comparison to other models</a:t>
            </a:r>
          </a:p>
          <a:p>
            <a:r>
              <a:rPr lang="en-CA" dirty="0" smtClean="0"/>
              <a:t>Single lane traffic</a:t>
            </a:r>
          </a:p>
          <a:p>
            <a:r>
              <a:rPr lang="en-CA" dirty="0" smtClean="0"/>
              <a:t>Comparison to traffic circles</a:t>
            </a:r>
            <a:endParaRPr lang="en-CA"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96100" y="72310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48700" y="27813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372100" y="3259137"/>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295900" y="4305300"/>
            <a:ext cx="609600" cy="6096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3721100" y="3696494"/>
            <a:ext cx="609600" cy="609600"/>
          </a:xfrm>
          <a:prstGeom prst="rect">
            <a:avLst/>
          </a:prstGeom>
        </p:spPr>
      </p:pic>
    </p:spTree>
    <p:extLst>
      <p:ext uri="{BB962C8B-B14F-4D97-AF65-F5344CB8AC3E}">
        <p14:creationId xmlns:p14="http://schemas.microsoft.com/office/powerpoint/2010/main" val="3974089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10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2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923"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5270" fill="hold"/>
                                        <p:tgtEl>
                                          <p:spTgt spid="8"/>
                                        </p:tgtEl>
                                      </p:cBhvr>
                                    </p:cmd>
                                  </p:childTnLst>
                                </p:cTn>
                              </p:par>
                            </p:childTnLst>
                          </p:cTn>
                        </p:par>
                      </p:childTnLst>
                    </p:cTn>
                  </p:par>
                </p:childTnLst>
              </p:cTn>
              <p:nextCondLst>
                <p:cond evt="onClick" delay="0">
                  <p:tgtEl>
                    <p:spTgt spid="8"/>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8900" y="1609725"/>
            <a:ext cx="4864100" cy="1325563"/>
          </a:xfrm>
        </p:spPr>
        <p:txBody>
          <a:bodyPr>
            <a:normAutofit/>
          </a:bodyPr>
          <a:lstStyle/>
          <a:p>
            <a:r>
              <a:rPr lang="en-CA" sz="7200" dirty="0" smtClean="0"/>
              <a:t>Conclusion</a:t>
            </a:r>
            <a:endParaRPr lang="en-CA" sz="72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21350" y="2935288"/>
            <a:ext cx="609600" cy="609600"/>
          </a:xfrm>
          <a:prstGeom prst="rect">
            <a:avLst/>
          </a:prstGeom>
        </p:spPr>
      </p:pic>
    </p:spTree>
    <p:extLst>
      <p:ext uri="{BB962C8B-B14F-4D97-AF65-F5344CB8AC3E}">
        <p14:creationId xmlns:p14="http://schemas.microsoft.com/office/powerpoint/2010/main" val="1911741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611312" y="1579563"/>
            <a:ext cx="4281488" cy="4249235"/>
          </a:xfrm>
          <a:prstGeom prst="rect">
            <a:avLst/>
          </a:prstGeom>
        </p:spPr>
      </p:pic>
      <p:pic>
        <p:nvPicPr>
          <p:cNvPr id="6" name="Picture 5"/>
          <p:cNvPicPr>
            <a:picLocks noChangeAspect="1"/>
          </p:cNvPicPr>
          <p:nvPr/>
        </p:nvPicPr>
        <p:blipFill>
          <a:blip r:embed="rId5"/>
          <a:stretch>
            <a:fillRect/>
          </a:stretch>
        </p:blipFill>
        <p:spPr>
          <a:xfrm>
            <a:off x="6147208" y="1553922"/>
            <a:ext cx="4282942" cy="427487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47208" y="654724"/>
            <a:ext cx="609600" cy="609600"/>
          </a:xfrm>
          <a:prstGeom prst="rect">
            <a:avLst/>
          </a:prstGeom>
        </p:spPr>
      </p:pic>
      <p:sp>
        <p:nvSpPr>
          <p:cNvPr id="7" name="Title 1"/>
          <p:cNvSpPr>
            <a:spLocks noGrp="1"/>
          </p:cNvSpPr>
          <p:nvPr>
            <p:ph type="title"/>
          </p:nvPr>
        </p:nvSpPr>
        <p:spPr>
          <a:xfrm>
            <a:off x="838200" y="365125"/>
            <a:ext cx="10515600" cy="1325563"/>
          </a:xfrm>
        </p:spPr>
        <p:txBody>
          <a:bodyPr/>
          <a:lstStyle/>
          <a:p>
            <a:r>
              <a:rPr lang="en-CA" dirty="0" smtClean="0"/>
              <a:t>Intersection to Model</a:t>
            </a:r>
            <a:endParaRPr lang="en-CA" dirty="0"/>
          </a:p>
        </p:txBody>
      </p:sp>
    </p:spTree>
    <p:extLst>
      <p:ext uri="{BB962C8B-B14F-4D97-AF65-F5344CB8AC3E}">
        <p14:creationId xmlns:p14="http://schemas.microsoft.com/office/powerpoint/2010/main" val="1646928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2116" y="2868557"/>
            <a:ext cx="1019229" cy="646331"/>
          </a:xfrm>
          <a:prstGeom prst="rect">
            <a:avLst/>
          </a:prstGeom>
          <a:noFill/>
        </p:spPr>
        <p:txBody>
          <a:bodyPr wrap="square" rtlCol="0">
            <a:spAutoFit/>
          </a:bodyPr>
          <a:lstStyle/>
          <a:p>
            <a:r>
              <a:rPr lang="en-US" sz="3600" b="1" dirty="0"/>
              <a:t>. </a:t>
            </a:r>
            <a:r>
              <a:rPr lang="en-US" sz="3600" b="1" dirty="0"/>
              <a:t>. </a:t>
            </a:r>
            <a:r>
              <a:rPr lang="en-US" sz="3600" b="1" dirty="0"/>
              <a:t>.</a:t>
            </a:r>
          </a:p>
        </p:txBody>
      </p:sp>
      <p:pic>
        <p:nvPicPr>
          <p:cNvPr id="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 t="1530" r="29475" b="8140"/>
          <a:stretch/>
        </p:blipFill>
        <p:spPr bwMode="auto">
          <a:xfrm>
            <a:off x="1642600" y="821825"/>
            <a:ext cx="7782933" cy="4716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28116" y="237049"/>
            <a:ext cx="4317400" cy="584775"/>
          </a:xfrm>
          <a:prstGeom prst="rect">
            <a:avLst/>
          </a:prstGeom>
          <a:noFill/>
        </p:spPr>
        <p:txBody>
          <a:bodyPr wrap="none" rtlCol="0">
            <a:spAutoFit/>
          </a:bodyPr>
          <a:lstStyle/>
          <a:p>
            <a:r>
              <a:rPr lang="en-US" sz="3200" b="1" dirty="0" smtClean="0"/>
              <a:t>Markov Chain for a Lane</a:t>
            </a:r>
            <a:endParaRPr lang="en-US" sz="3200" b="1" dirty="0"/>
          </a:p>
        </p:txBody>
      </p:sp>
      <p:sp>
        <p:nvSpPr>
          <p:cNvPr id="4" name="TextBox 3"/>
          <p:cNvSpPr txBox="1"/>
          <p:nvPr/>
        </p:nvSpPr>
        <p:spPr>
          <a:xfrm>
            <a:off x="3776487" y="5735937"/>
            <a:ext cx="2784529" cy="739305"/>
          </a:xfrm>
          <a:prstGeom prst="rect">
            <a:avLst/>
          </a:prstGeom>
          <a:noFill/>
          <a:ln>
            <a:noFill/>
          </a:ln>
        </p:spPr>
        <p:txBody>
          <a:bodyPr wrap="square" rtlCol="0">
            <a:spAutoFit/>
          </a:bodyPr>
          <a:lstStyle/>
          <a:p>
            <a:pPr marL="342897" indent="-342897">
              <a:buFont typeface="Wingdings" panose="05000000000000000000" pitchFamily="2" charset="2"/>
              <a:buChar char="Ø"/>
            </a:pPr>
            <a:r>
              <a:rPr lang="en-US" sz="2102" dirty="0"/>
              <a:t>max of 3 arrivals per time-slot (A=3)</a:t>
            </a:r>
          </a:p>
        </p:txBody>
      </p:sp>
      <p:sp>
        <p:nvSpPr>
          <p:cNvPr id="7" name="TextBox 6"/>
          <p:cNvSpPr txBox="1"/>
          <p:nvPr/>
        </p:nvSpPr>
        <p:spPr>
          <a:xfrm>
            <a:off x="6658953" y="5735936"/>
            <a:ext cx="2580787" cy="947182"/>
          </a:xfrm>
          <a:prstGeom prst="rect">
            <a:avLst/>
          </a:prstGeom>
          <a:noFill/>
        </p:spPr>
        <p:txBody>
          <a:bodyPr wrap="square" rtlCol="0">
            <a:spAutoFit/>
          </a:bodyPr>
          <a:lstStyle/>
          <a:p>
            <a:pPr marL="342897" indent="-342897">
              <a:buFont typeface="Wingdings" panose="05000000000000000000" pitchFamily="2" charset="2"/>
              <a:buChar char="Ø"/>
            </a:pPr>
            <a:r>
              <a:rPr lang="en-US" sz="2102" dirty="0">
                <a:solidFill>
                  <a:prstClr val="black"/>
                </a:solidFill>
              </a:rPr>
              <a:t>3 departures per time-slot (C=3)</a:t>
            </a:r>
          </a:p>
          <a:p>
            <a:endParaRPr lang="en-CA" sz="1351" dirty="0"/>
          </a:p>
        </p:txBody>
      </p:sp>
      <p:sp>
        <p:nvSpPr>
          <p:cNvPr id="8" name="Rectangle 7"/>
          <p:cNvSpPr/>
          <p:nvPr/>
        </p:nvSpPr>
        <p:spPr>
          <a:xfrm>
            <a:off x="3799671" y="5735936"/>
            <a:ext cx="5174290" cy="7288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1"/>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8145" y="1435100"/>
            <a:ext cx="609600" cy="6096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38145" y="2374900"/>
            <a:ext cx="609600" cy="609600"/>
          </a:xfrm>
          <a:prstGeom prst="rect">
            <a:avLst/>
          </a:prstGeom>
        </p:spPr>
      </p:pic>
    </p:spTree>
    <p:extLst>
      <p:ext uri="{BB962C8B-B14F-4D97-AF65-F5344CB8AC3E}">
        <p14:creationId xmlns:p14="http://schemas.microsoft.com/office/powerpoint/2010/main" val="19470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3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262"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 t="53316" r="47459" b="9588"/>
          <a:stretch/>
        </p:blipFill>
        <p:spPr bwMode="auto">
          <a:xfrm>
            <a:off x="457200" y="2350827"/>
            <a:ext cx="5404861" cy="215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12205" r="47580" b="52680"/>
          <a:stretch/>
        </p:blipFill>
        <p:spPr bwMode="auto">
          <a:xfrm>
            <a:off x="6195789" y="4253228"/>
            <a:ext cx="5408126" cy="204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1776788"/>
            <a:ext cx="2027671" cy="523220"/>
          </a:xfrm>
          <a:prstGeom prst="rect">
            <a:avLst/>
          </a:prstGeom>
          <a:noFill/>
        </p:spPr>
        <p:txBody>
          <a:bodyPr wrap="none" rtlCol="0">
            <a:spAutoFit/>
          </a:bodyPr>
          <a:lstStyle/>
          <a:p>
            <a:r>
              <a:rPr lang="en-CA" sz="2800" dirty="0" smtClean="0"/>
              <a:t>Arrivals Only</a:t>
            </a:r>
          </a:p>
        </p:txBody>
      </p:sp>
      <p:sp>
        <p:nvSpPr>
          <p:cNvPr id="6" name="TextBox 5"/>
          <p:cNvSpPr txBox="1"/>
          <p:nvPr/>
        </p:nvSpPr>
        <p:spPr>
          <a:xfrm>
            <a:off x="5971246" y="3730008"/>
            <a:ext cx="4398576" cy="523220"/>
          </a:xfrm>
          <a:prstGeom prst="rect">
            <a:avLst/>
          </a:prstGeom>
          <a:noFill/>
        </p:spPr>
        <p:txBody>
          <a:bodyPr wrap="none" rtlCol="0">
            <a:spAutoFit/>
          </a:bodyPr>
          <a:lstStyle/>
          <a:p>
            <a:r>
              <a:rPr lang="en-CA" sz="2800" dirty="0" smtClean="0"/>
              <a:t>Both Arrivals and Departures</a:t>
            </a:r>
            <a:endParaRPr lang="en-CA" sz="2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11841" y="809206"/>
            <a:ext cx="609600" cy="609600"/>
          </a:xfrm>
          <a:prstGeom prst="rect">
            <a:avLst/>
          </a:prstGeom>
        </p:spPr>
      </p:pic>
      <p:sp>
        <p:nvSpPr>
          <p:cNvPr id="7" name="Title 1"/>
          <p:cNvSpPr>
            <a:spLocks noGrp="1"/>
          </p:cNvSpPr>
          <p:nvPr>
            <p:ph type="title"/>
          </p:nvPr>
        </p:nvSpPr>
        <p:spPr>
          <a:xfrm>
            <a:off x="457200" y="451225"/>
            <a:ext cx="10515600" cy="1325563"/>
          </a:xfrm>
        </p:spPr>
        <p:txBody>
          <a:bodyPr/>
          <a:lstStyle/>
          <a:p>
            <a:r>
              <a:rPr lang="en-CA" dirty="0" smtClean="0"/>
              <a:t>Zoomed in Views</a:t>
            </a:r>
            <a:endParaRPr lang="en-CA" dirty="0"/>
          </a:p>
        </p:txBody>
      </p:sp>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550030" y="1733598"/>
            <a:ext cx="609600" cy="609600"/>
          </a:xfrm>
          <a:prstGeom prst="rect">
            <a:avLst/>
          </a:prstGeom>
        </p:spPr>
      </p:pic>
      <p:pic>
        <p:nvPicPr>
          <p:cNvPr id="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363200" y="3686818"/>
            <a:ext cx="609600" cy="609600"/>
          </a:xfrm>
          <a:prstGeom prst="rect">
            <a:avLst/>
          </a:prstGeom>
        </p:spPr>
      </p:pic>
    </p:spTree>
    <p:extLst>
      <p:ext uri="{BB962C8B-B14F-4D97-AF65-F5344CB8AC3E}">
        <p14:creationId xmlns:p14="http://schemas.microsoft.com/office/powerpoint/2010/main" val="1594582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2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415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851"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r="38970"/>
          <a:stretch/>
        </p:blipFill>
        <p:spPr>
          <a:xfrm>
            <a:off x="477520" y="1027906"/>
            <a:ext cx="8734900" cy="542290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56800" y="4064000"/>
            <a:ext cx="609600" cy="609600"/>
          </a:xfrm>
          <a:prstGeom prst="rect">
            <a:avLst/>
          </a:prstGeom>
        </p:spPr>
      </p:pic>
      <p:sp>
        <p:nvSpPr>
          <p:cNvPr id="5" name="Title 1"/>
          <p:cNvSpPr>
            <a:spLocks noGrp="1"/>
          </p:cNvSpPr>
          <p:nvPr>
            <p:ph type="title"/>
          </p:nvPr>
        </p:nvSpPr>
        <p:spPr>
          <a:xfrm>
            <a:off x="477520" y="0"/>
            <a:ext cx="10515600" cy="1325563"/>
          </a:xfrm>
        </p:spPr>
        <p:txBody>
          <a:bodyPr>
            <a:normAutofit/>
          </a:bodyPr>
          <a:lstStyle/>
          <a:p>
            <a:r>
              <a:rPr lang="en-CA" sz="4000" dirty="0"/>
              <a:t>Example of generated P matrix  with A=3 and C=3</a:t>
            </a:r>
            <a:endParaRPr lang="en-CA" sz="4000" dirty="0"/>
          </a:p>
        </p:txBody>
      </p:sp>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956800" y="2389981"/>
            <a:ext cx="609600" cy="609600"/>
          </a:xfrm>
          <a:prstGeom prst="rect">
            <a:avLst/>
          </a:prstGeom>
        </p:spPr>
      </p:pic>
      <p:sp>
        <p:nvSpPr>
          <p:cNvPr id="7" name="TextBox 6"/>
          <p:cNvSpPr txBox="1"/>
          <p:nvPr/>
        </p:nvSpPr>
        <p:spPr>
          <a:xfrm>
            <a:off x="9956800" y="2020649"/>
            <a:ext cx="735971" cy="369332"/>
          </a:xfrm>
          <a:prstGeom prst="rect">
            <a:avLst/>
          </a:prstGeom>
          <a:noFill/>
        </p:spPr>
        <p:txBody>
          <a:bodyPr wrap="none" rtlCol="0">
            <a:spAutoFit/>
          </a:bodyPr>
          <a:lstStyle/>
          <a:p>
            <a:r>
              <a:rPr lang="en-CA" dirty="0" smtClean="0"/>
              <a:t>Part 1</a:t>
            </a:r>
            <a:endParaRPr lang="en-CA" dirty="0"/>
          </a:p>
        </p:txBody>
      </p:sp>
      <p:sp>
        <p:nvSpPr>
          <p:cNvPr id="8" name="TextBox 7"/>
          <p:cNvSpPr txBox="1"/>
          <p:nvPr/>
        </p:nvSpPr>
        <p:spPr>
          <a:xfrm>
            <a:off x="9893614" y="3739356"/>
            <a:ext cx="735971" cy="369332"/>
          </a:xfrm>
          <a:prstGeom prst="rect">
            <a:avLst/>
          </a:prstGeom>
          <a:noFill/>
        </p:spPr>
        <p:txBody>
          <a:bodyPr wrap="none" rtlCol="0">
            <a:spAutoFit/>
          </a:bodyPr>
          <a:lstStyle/>
          <a:p>
            <a:r>
              <a:rPr lang="en-CA" dirty="0" smtClean="0"/>
              <a:t>Part 2</a:t>
            </a:r>
            <a:endParaRPr lang="en-CA" dirty="0"/>
          </a:p>
        </p:txBody>
      </p:sp>
    </p:spTree>
    <p:extLst>
      <p:ext uri="{BB962C8B-B14F-4D97-AF65-F5344CB8AC3E}">
        <p14:creationId xmlns:p14="http://schemas.microsoft.com/office/powerpoint/2010/main" val="3660653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81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1563437"/>
                <a:ext cx="11099800" cy="5040563"/>
              </a:xfrm>
            </p:spPr>
            <p:txBody>
              <a:bodyPr>
                <a:normAutofit/>
              </a:bodyPr>
              <a:lstStyle/>
              <a:p>
                <a:pPr marL="0" indent="0">
                  <a:buNone/>
                </a:pPr>
                <a:r>
                  <a:rPr lang="en-CA" dirty="0" smtClean="0"/>
                  <a:t>Average Queue Size = </a:t>
                </a:r>
                <a14:m>
                  <m:oMath xmlns:m="http://schemas.openxmlformats.org/officeDocument/2006/math">
                    <m:sSub>
                      <m:sSubPr>
                        <m:ctrlPr>
                          <a:rPr lang="en-CA"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𝑎</m:t>
                        </m:r>
                      </m:sub>
                    </m:sSub>
                  </m:oMath>
                </a14:m>
                <a:r>
                  <a:rPr lang="en-CA" dirty="0" smtClean="0"/>
                  <a:t> = </a:t>
                </a:r>
                <a14:m>
                  <m:oMath xmlns:m="http://schemas.openxmlformats.org/officeDocument/2006/math">
                    <m:nary>
                      <m:naryPr>
                        <m:chr m:val="∑"/>
                        <m:ctrlPr>
                          <a:rPr lang="en-CA" i="1" smtClean="0">
                            <a:latin typeface="Cambria Math" panose="02040503050406030204" pitchFamily="18" charset="0"/>
                          </a:rPr>
                        </m:ctrlPr>
                      </m:naryPr>
                      <m:sub>
                        <m:r>
                          <m:rPr>
                            <m:brk m:alnAt="23"/>
                          </m:rPr>
                          <a:rPr lang="en-CA" b="0" i="1" smtClean="0">
                            <a:latin typeface="Cambria Math" panose="02040503050406030204" pitchFamily="18" charset="0"/>
                          </a:rPr>
                          <m:t>𝑖</m:t>
                        </m:r>
                        <m:r>
                          <a:rPr lang="en-CA" b="0" i="1" smtClean="0">
                            <a:latin typeface="Cambria Math" panose="02040503050406030204" pitchFamily="18" charset="0"/>
                          </a:rPr>
                          <m:t>=1</m:t>
                        </m:r>
                      </m:sub>
                      <m:sup>
                        <m:r>
                          <a:rPr lang="en-CA" i="1" smtClean="0">
                            <a:latin typeface="Cambria Math" panose="02040503050406030204" pitchFamily="18" charset="0"/>
                            <a:ea typeface="Cambria Math" panose="02040503050406030204" pitchFamily="18" charset="0"/>
                          </a:rPr>
                          <m:t>∞</m:t>
                        </m:r>
                      </m:sup>
                      <m:e>
                        <m:d>
                          <m:dPr>
                            <m:begChr m:val="⌊"/>
                            <m:endChr m:val="⌋"/>
                            <m:ctrlPr>
                              <a:rPr lang="en-CA" i="1" smtClean="0">
                                <a:latin typeface="Cambria Math" panose="02040503050406030204" pitchFamily="18" charset="0"/>
                              </a:rPr>
                            </m:ctrlPr>
                          </m:dPr>
                          <m:e>
                            <m:f>
                              <m:fPr>
                                <m:ctrlPr>
                                  <a:rPr lang="en-CA" i="1" smtClean="0">
                                    <a:latin typeface="Cambria Math" panose="02040503050406030204" pitchFamily="18" charset="0"/>
                                  </a:rPr>
                                </m:ctrlPr>
                              </m:fPr>
                              <m:num>
                                <m:r>
                                  <a:rPr lang="en-CA" b="0" i="1" smtClean="0">
                                    <a:latin typeface="Cambria Math" panose="02040503050406030204" pitchFamily="18" charset="0"/>
                                  </a:rPr>
                                  <m:t>𝑖</m:t>
                                </m:r>
                                <m:r>
                                  <a:rPr lang="en-CA" b="0" i="1" smtClean="0">
                                    <a:latin typeface="Cambria Math" panose="02040503050406030204" pitchFamily="18" charset="0"/>
                                  </a:rPr>
                                  <m:t>−1</m:t>
                                </m:r>
                              </m:num>
                              <m:den>
                                <m:r>
                                  <a:rPr lang="en-CA" b="0" i="1" smtClean="0">
                                    <a:latin typeface="Cambria Math" panose="02040503050406030204" pitchFamily="18" charset="0"/>
                                  </a:rPr>
                                  <m:t>4</m:t>
                                </m:r>
                              </m:den>
                            </m:f>
                          </m:e>
                        </m:d>
                        <m:sSub>
                          <m:sSubPr>
                            <m:ctrlPr>
                              <a:rPr lang="en-CA" i="1" smtClean="0">
                                <a:latin typeface="Cambria Math" panose="02040503050406030204" pitchFamily="18" charset="0"/>
                              </a:rPr>
                            </m:ctrlPr>
                          </m:sSubPr>
                          <m:e>
                            <m:r>
                              <a:rPr lang="en-CA" b="0" i="1" smtClean="0">
                                <a:latin typeface="Cambria Math" panose="02040503050406030204" pitchFamily="18" charset="0"/>
                              </a:rPr>
                              <m:t>𝑆</m:t>
                            </m:r>
                          </m:e>
                          <m:sub>
                            <m:r>
                              <a:rPr lang="en-CA" b="0" i="1" smtClean="0">
                                <a:latin typeface="Cambria Math" panose="02040503050406030204" pitchFamily="18" charset="0"/>
                              </a:rPr>
                              <m:t>𝑖</m:t>
                            </m:r>
                          </m:sub>
                        </m:sSub>
                      </m:e>
                    </m:nary>
                  </m:oMath>
                </a14:m>
                <a:endParaRPr lang="en-CA" dirty="0" smtClean="0"/>
              </a:p>
              <a:p>
                <a:pPr marL="0" indent="0">
                  <a:buNone/>
                </a:pPr>
                <a:endParaRPr lang="en-CA" dirty="0" smtClean="0"/>
              </a:p>
              <a:p>
                <a:pPr marL="0" indent="0">
                  <a:buNone/>
                </a:pPr>
                <a:r>
                  <a:rPr lang="en-CA" dirty="0" smtClean="0"/>
                  <a:t>Average Output Traffic</a:t>
                </a:r>
                <a:r>
                  <a:rPr lang="en-CA" dirty="0"/>
                  <a:t> </a:t>
                </a:r>
                <a:r>
                  <a:rPr lang="en-CA" dirty="0" smtClean="0"/>
                  <a:t>= </a:t>
                </a:r>
                <a14:m>
                  <m:oMath xmlns:m="http://schemas.openxmlformats.org/officeDocument/2006/math">
                    <m:r>
                      <a:rPr lang="en-CA" b="0" i="1" smtClean="0">
                        <a:latin typeface="Cambria Math" panose="02040503050406030204" pitchFamily="18" charset="0"/>
                      </a:rPr>
                      <m:t>𝑇h</m:t>
                    </m:r>
                  </m:oMath>
                </a14:m>
                <a:r>
                  <a:rPr lang="en-CA" dirty="0" smtClean="0"/>
                  <a:t> = </a:t>
                </a:r>
                <a14:m>
                  <m:oMath xmlns:m="http://schemas.openxmlformats.org/officeDocument/2006/math">
                    <m:nary>
                      <m:naryPr>
                        <m:chr m:val="∑"/>
                        <m:ctrlPr>
                          <a:rPr lang="en-CA" i="1" smtClean="0">
                            <a:latin typeface="Cambria Math" panose="02040503050406030204" pitchFamily="18" charset="0"/>
                          </a:rPr>
                        </m:ctrlPr>
                      </m:naryPr>
                      <m:sub>
                        <m:r>
                          <m:rPr>
                            <m:brk m:alnAt="23"/>
                          </m:rPr>
                          <a:rPr lang="en-CA" b="0" i="1" smtClean="0">
                            <a:latin typeface="Cambria Math" panose="02040503050406030204" pitchFamily="18" charset="0"/>
                          </a:rPr>
                          <m:t>𝑖</m:t>
                        </m:r>
                        <m:r>
                          <a:rPr lang="en-CA" b="0" i="1" smtClean="0">
                            <a:latin typeface="Cambria Math" panose="02040503050406030204" pitchFamily="18" charset="0"/>
                          </a:rPr>
                          <m:t>=1</m:t>
                        </m:r>
                      </m:sub>
                      <m:sup>
                        <m:r>
                          <a:rPr lang="en-CA" b="0" i="1" smtClean="0">
                            <a:latin typeface="Cambria Math" panose="02040503050406030204" pitchFamily="18" charset="0"/>
                          </a:rPr>
                          <m:t>𝑀</m:t>
                        </m:r>
                        <m:r>
                          <a:rPr lang="en-CA" b="0" i="1" smtClean="0">
                            <a:latin typeface="Cambria Math" panose="02040503050406030204" pitchFamily="18" charset="0"/>
                          </a:rPr>
                          <m:t>/4</m:t>
                        </m:r>
                      </m:sup>
                      <m:e>
                        <m:sSub>
                          <m:sSubPr>
                            <m:ctrlPr>
                              <a:rPr lang="en-CA" i="1" smtClean="0">
                                <a:latin typeface="Cambria Math" panose="02040503050406030204" pitchFamily="18" charset="0"/>
                              </a:rPr>
                            </m:ctrlPr>
                          </m:sSubPr>
                          <m:e>
                            <m:r>
                              <a:rPr lang="en-CA" b="0" i="1" smtClean="0">
                                <a:latin typeface="Cambria Math" panose="02040503050406030204" pitchFamily="18" charset="0"/>
                              </a:rPr>
                              <m:t>𝑆</m:t>
                            </m:r>
                          </m:e>
                          <m:sub>
                            <m:d>
                              <m:dPr>
                                <m:ctrlPr>
                                  <a:rPr lang="en-CA" b="0" i="1" smtClean="0">
                                    <a:latin typeface="Cambria Math" panose="02040503050406030204" pitchFamily="18" charset="0"/>
                                  </a:rPr>
                                </m:ctrlPr>
                              </m:dPr>
                              <m:e>
                                <m:r>
                                  <a:rPr lang="en-CA" b="0" i="1" smtClean="0">
                                    <a:latin typeface="Cambria Math" panose="02040503050406030204" pitchFamily="18" charset="0"/>
                                  </a:rPr>
                                  <m:t>4</m:t>
                                </m:r>
                                <m:r>
                                  <a:rPr lang="en-CA" b="0" i="1" smtClean="0">
                                    <a:latin typeface="Cambria Math" panose="02040503050406030204" pitchFamily="18" charset="0"/>
                                  </a:rPr>
                                  <m:t>𝑖</m:t>
                                </m:r>
                                <m:r>
                                  <a:rPr lang="en-CA" b="0" i="1" smtClean="0">
                                    <a:latin typeface="Cambria Math" panose="02040503050406030204" pitchFamily="18" charset="0"/>
                                  </a:rPr>
                                  <m:t>−1</m:t>
                                </m:r>
                              </m:e>
                            </m:d>
                          </m:sub>
                        </m:sSub>
                        <m:d>
                          <m:dPr>
                            <m:ctrlPr>
                              <a:rPr lang="en-CA" b="0" i="1" smtClean="0">
                                <a:latin typeface="Cambria Math" panose="02040503050406030204" pitchFamily="18" charset="0"/>
                              </a:rPr>
                            </m:ctrlPr>
                          </m:dPr>
                          <m:e>
                            <m:f>
                              <m:fPr>
                                <m:ctrlPr>
                                  <a:rPr lang="en-CA" b="0" i="1" smtClean="0">
                                    <a:latin typeface="Cambria Math" panose="02040503050406030204" pitchFamily="18" charset="0"/>
                                  </a:rPr>
                                </m:ctrlPr>
                              </m:fPr>
                              <m:num>
                                <m:nary>
                                  <m:naryPr>
                                    <m:chr m:val="∑"/>
                                    <m:ctrlPr>
                                      <a:rPr lang="en-CA" b="0" i="1" smtClean="0">
                                        <a:latin typeface="Cambria Math" panose="02040503050406030204" pitchFamily="18" charset="0"/>
                                      </a:rPr>
                                    </m:ctrlPr>
                                  </m:naryPr>
                                  <m:sub>
                                    <m:r>
                                      <m:rPr>
                                        <m:brk m:alnAt="23"/>
                                      </m:rPr>
                                      <a:rPr lang="en-CA" b="0" i="1" smtClean="0">
                                        <a:latin typeface="Cambria Math" panose="02040503050406030204" pitchFamily="18" charset="0"/>
                                      </a:rPr>
                                      <m:t>𝑗</m:t>
                                    </m:r>
                                    <m:r>
                                      <a:rPr lang="en-CA" b="0" i="1" smtClean="0">
                                        <a:latin typeface="Cambria Math" panose="02040503050406030204" pitchFamily="18" charset="0"/>
                                      </a:rPr>
                                      <m:t>=0</m:t>
                                    </m:r>
                                  </m:sub>
                                  <m:sup>
                                    <m:r>
                                      <a:rPr lang="en-CA" b="0" i="1" smtClean="0">
                                        <a:latin typeface="Cambria Math" panose="02040503050406030204" pitchFamily="18" charset="0"/>
                                      </a:rPr>
                                      <m:t>𝐴</m:t>
                                    </m:r>
                                  </m:sup>
                                  <m:e>
                                    <m:d>
                                      <m:dPr>
                                        <m:ctrlPr>
                                          <a:rPr lang="en-CA" b="0" i="1" smtClean="0">
                                            <a:latin typeface="Cambria Math" panose="02040503050406030204" pitchFamily="18" charset="0"/>
                                          </a:rPr>
                                        </m:ctrlPr>
                                      </m:dPr>
                                      <m:e>
                                        <m:r>
                                          <a:rPr lang="en-CA" b="0" i="1" smtClean="0">
                                            <a:latin typeface="Cambria Math" panose="02040503050406030204" pitchFamily="18" charset="0"/>
                                          </a:rPr>
                                          <m:t>𝑗</m:t>
                                        </m:r>
                                        <m:r>
                                          <a:rPr lang="en-CA" b="0" i="1" smtClean="0">
                                            <a:latin typeface="Cambria Math" panose="02040503050406030204" pitchFamily="18" charset="0"/>
                                          </a:rPr>
                                          <m:t>+</m:t>
                                        </m:r>
                                        <m:d>
                                          <m:dPr>
                                            <m:begChr m:val="⌊"/>
                                            <m:endChr m:val="⌋"/>
                                            <m:ctrlPr>
                                              <a:rPr lang="en-CA" i="1" smtClean="0">
                                                <a:latin typeface="Cambria Math" panose="02040503050406030204" pitchFamily="18" charset="0"/>
                                              </a:rPr>
                                            </m:ctrlPr>
                                          </m:dPr>
                                          <m:e>
                                            <m:f>
                                              <m:fPr>
                                                <m:ctrlPr>
                                                  <a:rPr lang="en-CA" i="1" smtClean="0">
                                                    <a:latin typeface="Cambria Math" panose="02040503050406030204" pitchFamily="18" charset="0"/>
                                                  </a:rPr>
                                                </m:ctrlPr>
                                              </m:fPr>
                                              <m:num>
                                                <m:d>
                                                  <m:dPr>
                                                    <m:ctrlPr>
                                                      <a:rPr lang="en-CA" b="0" i="1" smtClean="0">
                                                        <a:latin typeface="Cambria Math" panose="02040503050406030204" pitchFamily="18" charset="0"/>
                                                      </a:rPr>
                                                    </m:ctrlPr>
                                                  </m:dPr>
                                                  <m:e>
                                                    <m:r>
                                                      <a:rPr lang="en-CA" b="0" i="1" smtClean="0">
                                                        <a:latin typeface="Cambria Math" panose="02040503050406030204" pitchFamily="18" charset="0"/>
                                                      </a:rPr>
                                                      <m:t>4</m:t>
                                                    </m:r>
                                                    <m:r>
                                                      <a:rPr lang="en-CA" b="0" i="1" smtClean="0">
                                                        <a:latin typeface="Cambria Math" panose="02040503050406030204" pitchFamily="18" charset="0"/>
                                                      </a:rPr>
                                                      <m:t>𝑖</m:t>
                                                    </m:r>
                                                    <m:r>
                                                      <a:rPr lang="en-CA" b="0" i="1" smtClean="0">
                                                        <a:latin typeface="Cambria Math" panose="02040503050406030204" pitchFamily="18" charset="0"/>
                                                      </a:rPr>
                                                      <m:t>−1</m:t>
                                                    </m:r>
                                                  </m:e>
                                                </m:d>
                                                <m:r>
                                                  <a:rPr lang="en-CA" b="0" i="1" smtClean="0">
                                                    <a:latin typeface="Cambria Math" panose="02040503050406030204" pitchFamily="18" charset="0"/>
                                                  </a:rPr>
                                                  <m:t>−1</m:t>
                                                </m:r>
                                              </m:num>
                                              <m:den>
                                                <m:r>
                                                  <a:rPr lang="en-CA" b="0" i="1" smtClean="0">
                                                    <a:latin typeface="Cambria Math" panose="02040503050406030204" pitchFamily="18" charset="0"/>
                                                  </a:rPr>
                                                  <m:t>4</m:t>
                                                </m:r>
                                              </m:den>
                                            </m:f>
                                          </m:e>
                                        </m:d>
                                      </m:e>
                                    </m:d>
                                  </m:e>
                                </m:nary>
                              </m:num>
                              <m:den>
                                <m:r>
                                  <a:rPr lang="en-CA" b="0" i="1" smtClean="0">
                                    <a:latin typeface="Cambria Math" panose="02040503050406030204" pitchFamily="18" charset="0"/>
                                  </a:rPr>
                                  <m:t>𝐴</m:t>
                                </m:r>
                                <m:r>
                                  <a:rPr lang="en-CA" b="0" i="1" smtClean="0">
                                    <a:latin typeface="Cambria Math" panose="02040503050406030204" pitchFamily="18" charset="0"/>
                                  </a:rPr>
                                  <m:t>+1</m:t>
                                </m:r>
                              </m:den>
                            </m:f>
                          </m:e>
                        </m:d>
                      </m:e>
                    </m:nary>
                  </m:oMath>
                </a14:m>
                <a:endParaRPr lang="en-CA" b="0" i="1" dirty="0" smtClean="0">
                  <a:latin typeface="Cambria Math" panose="02040503050406030204" pitchFamily="18" charset="0"/>
                </a:endParaRPr>
              </a:p>
              <a:p>
                <a:pPr marL="0" indent="0">
                  <a:buNone/>
                </a:pPr>
                <a:endParaRPr lang="en-CA" b="0" i="1" dirty="0" smtClean="0">
                  <a:latin typeface="Cambria Math" panose="02040503050406030204" pitchFamily="18" charset="0"/>
                </a:endParaRPr>
              </a:p>
              <a:p>
                <a:pPr marL="0" indent="0">
                  <a:buNone/>
                </a:pPr>
                <a:r>
                  <a:rPr lang="en-CA" dirty="0" smtClean="0"/>
                  <a:t>Where M is the number of rows in the </a:t>
                </a:r>
                <a:r>
                  <a:rPr lang="en-CA" dirty="0" err="1" smtClean="0"/>
                  <a:t>MxM</a:t>
                </a:r>
                <a:r>
                  <a:rPr lang="en-CA" dirty="0" smtClean="0"/>
                  <a:t>, P matrix</a:t>
                </a:r>
              </a:p>
              <a:p>
                <a:pPr marL="0" indent="0">
                  <a:buNone/>
                </a:pPr>
                <a:r>
                  <a:rPr lang="en-CA" dirty="0"/>
                  <a:t>A</a:t>
                </a:r>
                <a:r>
                  <a:rPr lang="en-CA" dirty="0" smtClean="0"/>
                  <a:t>nd A is the max number of cars that can arrive per time slot</a:t>
                </a:r>
                <a:endParaRPr lang="en-CA" dirty="0"/>
              </a:p>
              <a:p>
                <a:pPr marL="0" indent="0">
                  <a:buNone/>
                </a:pPr>
                <a:endParaRPr lang="en-CA" dirty="0" smtClean="0"/>
              </a:p>
              <a:p>
                <a:pPr marL="0" indent="0">
                  <a:buNone/>
                </a:pPr>
                <a:r>
                  <a:rPr lang="en-CA" dirty="0" smtClean="0"/>
                  <a:t>Average Wait Time = </a:t>
                </a:r>
                <a14:m>
                  <m:oMath xmlns:m="http://schemas.openxmlformats.org/officeDocument/2006/math">
                    <m:r>
                      <a:rPr lang="en-CA" b="0" i="1" smtClean="0">
                        <a:latin typeface="Cambria Math" panose="02040503050406030204" pitchFamily="18" charset="0"/>
                      </a:rPr>
                      <m:t>𝑊</m:t>
                    </m:r>
                  </m:oMath>
                </a14:m>
                <a:r>
                  <a:rPr lang="en-CA" dirty="0" smtClean="0"/>
                  <a:t> = </a:t>
                </a:r>
                <a14:m>
                  <m:oMath xmlns:m="http://schemas.openxmlformats.org/officeDocument/2006/math">
                    <m:f>
                      <m:fPr>
                        <m:ctrlPr>
                          <a:rPr lang="en-CA" i="1" smtClean="0">
                            <a:latin typeface="Cambria Math" panose="02040503050406030204" pitchFamily="18" charset="0"/>
                          </a:rPr>
                        </m:ctrlPr>
                      </m:fPr>
                      <m:num>
                        <m:sSub>
                          <m:sSubPr>
                            <m:ctrlPr>
                              <a:rPr lang="en-CA" i="1" smtClean="0">
                                <a:latin typeface="Cambria Math" panose="02040503050406030204" pitchFamily="18" charset="0"/>
                              </a:rPr>
                            </m:ctrlPr>
                          </m:sSubPr>
                          <m:e>
                            <m:r>
                              <a:rPr lang="en-CA" b="0" i="1" smtClean="0">
                                <a:latin typeface="Cambria Math" panose="02040503050406030204" pitchFamily="18" charset="0"/>
                              </a:rPr>
                              <m:t>𝑄</m:t>
                            </m:r>
                          </m:e>
                          <m:sub>
                            <m:r>
                              <a:rPr lang="en-CA" b="0" i="1" smtClean="0">
                                <a:latin typeface="Cambria Math" panose="02040503050406030204" pitchFamily="18" charset="0"/>
                              </a:rPr>
                              <m:t>𝑎</m:t>
                            </m:r>
                          </m:sub>
                        </m:sSub>
                      </m:num>
                      <m:den>
                        <m:r>
                          <a:rPr lang="en-CA" b="0" i="1" smtClean="0">
                            <a:latin typeface="Cambria Math" panose="02040503050406030204" pitchFamily="18" charset="0"/>
                          </a:rPr>
                          <m:t>𝑇h</m:t>
                        </m:r>
                      </m:den>
                    </m:f>
                  </m:oMath>
                </a14:m>
                <a:endParaRPr lang="en-CA" dirty="0" smtClean="0"/>
              </a:p>
              <a:p>
                <a:pPr marL="0" indent="0">
                  <a:buNone/>
                </a:pPr>
                <a:endParaRPr lang="en-CA"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1563437"/>
                <a:ext cx="11099800" cy="5040563"/>
              </a:xfrm>
              <a:blipFill rotWithShape="0">
                <a:blip r:embed="rId4"/>
                <a:stretch>
                  <a:fillRect l="-1154"/>
                </a:stretch>
              </a:blipFill>
            </p:spPr>
            <p:txBody>
              <a:bodyPr/>
              <a:lstStyle/>
              <a:p>
                <a:r>
                  <a:rPr lang="en-CA">
                    <a:noFill/>
                  </a:rPr>
                  <a:t> </a:t>
                </a:r>
              </a:p>
            </p:txBody>
          </p:sp>
        </mc:Fallback>
      </mc:AlternateContent>
      <p:sp>
        <p:nvSpPr>
          <p:cNvPr id="4" name="Title 1"/>
          <p:cNvSpPr>
            <a:spLocks noGrp="1"/>
          </p:cNvSpPr>
          <p:nvPr>
            <p:ph type="title"/>
          </p:nvPr>
        </p:nvSpPr>
        <p:spPr>
          <a:xfrm>
            <a:off x="838200" y="365125"/>
            <a:ext cx="10515600" cy="1325563"/>
          </a:xfrm>
        </p:spPr>
        <p:txBody>
          <a:bodyPr/>
          <a:lstStyle/>
          <a:p>
            <a:r>
              <a:rPr lang="en-CA" dirty="0" smtClean="0"/>
              <a:t>Analysis</a:t>
            </a:r>
            <a:endParaRPr lang="en-CA"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3700" y="723106"/>
            <a:ext cx="609600" cy="609600"/>
          </a:xfrm>
          <a:prstGeom prst="rect">
            <a:avLst/>
          </a:prstGeom>
        </p:spPr>
      </p:pic>
    </p:spTree>
    <p:extLst>
      <p:ext uri="{BB962C8B-B14F-4D97-AF65-F5344CB8AC3E}">
        <p14:creationId xmlns:p14="http://schemas.microsoft.com/office/powerpoint/2010/main" val="2759180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1474537"/>
                <a:ext cx="11087100" cy="5743826"/>
              </a:xfrm>
            </p:spPr>
            <p:txBody>
              <a:bodyPr>
                <a:normAutofit/>
              </a:bodyPr>
              <a:lstStyle/>
              <a:p>
                <a:pPr marL="0" indent="0">
                  <a:buNone/>
                </a:pPr>
                <a:r>
                  <a:rPr lang="en-CA" dirty="0" smtClean="0"/>
                  <a:t>Average Input Traffic =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rPr>
                          <m:t>𝑁</m:t>
                        </m:r>
                      </m:e>
                      <m:sub>
                        <m:r>
                          <a:rPr lang="en-CA" i="1">
                            <a:latin typeface="Cambria Math" panose="02040503050406030204" pitchFamily="18" charset="0"/>
                          </a:rPr>
                          <m:t>𝑎</m:t>
                        </m:r>
                      </m:sub>
                    </m:sSub>
                    <m:d>
                      <m:dPr>
                        <m:ctrlPr>
                          <a:rPr lang="en-CA" i="1">
                            <a:latin typeface="Cambria Math" panose="02040503050406030204" pitchFamily="18" charset="0"/>
                          </a:rPr>
                        </m:ctrlPr>
                      </m:dPr>
                      <m:e>
                        <m:r>
                          <a:rPr lang="en-CA" i="1">
                            <a:latin typeface="Cambria Math" panose="02040503050406030204" pitchFamily="18" charset="0"/>
                          </a:rPr>
                          <m:t>𝑖𝑛</m:t>
                        </m:r>
                      </m:e>
                    </m:d>
                  </m:oMath>
                </a14:m>
                <a:r>
                  <a:rPr lang="en-CA" dirty="0"/>
                  <a:t> = </a:t>
                </a:r>
                <a14:m>
                  <m:oMath xmlns:m="http://schemas.openxmlformats.org/officeDocument/2006/math">
                    <m:f>
                      <m:fPr>
                        <m:ctrlPr>
                          <a:rPr lang="en-CA" i="1">
                            <a:latin typeface="Cambria Math" panose="02040503050406030204" pitchFamily="18" charset="0"/>
                          </a:rPr>
                        </m:ctrlPr>
                      </m:fPr>
                      <m:num>
                        <m:r>
                          <a:rPr lang="en-CA" i="1">
                            <a:latin typeface="Cambria Math" panose="02040503050406030204" pitchFamily="18" charset="0"/>
                          </a:rPr>
                          <m:t>𝐴</m:t>
                        </m:r>
                      </m:num>
                      <m:den>
                        <m:r>
                          <a:rPr lang="en-CA" i="1">
                            <a:latin typeface="Cambria Math" panose="02040503050406030204" pitchFamily="18" charset="0"/>
                          </a:rPr>
                          <m:t>2</m:t>
                        </m:r>
                      </m:den>
                    </m:f>
                    <m:r>
                      <a:rPr lang="en-CA" i="1">
                        <a:latin typeface="Cambria Math" panose="02040503050406030204" pitchFamily="18" charset="0"/>
                      </a:rPr>
                      <m:t> </m:t>
                    </m:r>
                  </m:oMath>
                </a14:m>
                <a:endParaRPr lang="en-CA" dirty="0" smtClean="0"/>
              </a:p>
              <a:p>
                <a:pPr marL="0" indent="0">
                  <a:buNone/>
                </a:pPr>
                <a:endParaRPr lang="en-CA" dirty="0"/>
              </a:p>
              <a:p>
                <a:pPr marL="0" indent="0">
                  <a:buNone/>
                </a:pPr>
                <a:r>
                  <a:rPr lang="en-CA" dirty="0"/>
                  <a:t>Assuming equal probability distribution</a:t>
                </a:r>
              </a:p>
              <a:p>
                <a:pPr marL="0" indent="0">
                  <a:buNone/>
                </a:pPr>
                <a:endParaRPr lang="en-CA" dirty="0"/>
              </a:p>
              <a:p>
                <a:pPr marL="0" indent="0">
                  <a:buNone/>
                </a:pPr>
                <a:r>
                  <a:rPr lang="en-CA" dirty="0" smtClean="0"/>
                  <a:t>Efficiency = </a:t>
                </a:r>
                <a14:m>
                  <m:oMath xmlns:m="http://schemas.openxmlformats.org/officeDocument/2006/math">
                    <m:r>
                      <m:rPr>
                        <m:sty m:val="p"/>
                      </m:rPr>
                      <a:rPr lang="el-GR" i="1" smtClean="0">
                        <a:latin typeface="Cambria Math" panose="02040503050406030204" pitchFamily="18" charset="0"/>
                      </a:rPr>
                      <m:t>η</m:t>
                    </m:r>
                  </m:oMath>
                </a14:m>
                <a:r>
                  <a:rPr lang="en-CA" dirty="0" smtClean="0"/>
                  <a:t> = </a:t>
                </a:r>
                <a14:m>
                  <m:oMath xmlns:m="http://schemas.openxmlformats.org/officeDocument/2006/math">
                    <m:f>
                      <m:fPr>
                        <m:ctrlPr>
                          <a:rPr lang="en-CA" i="1" smtClean="0">
                            <a:latin typeface="Cambria Math" panose="02040503050406030204" pitchFamily="18" charset="0"/>
                          </a:rPr>
                        </m:ctrlPr>
                      </m:fPr>
                      <m:num>
                        <m:sSub>
                          <m:sSubPr>
                            <m:ctrlPr>
                              <a:rPr lang="en-CA" i="1" smtClean="0">
                                <a:latin typeface="Cambria Math" panose="02040503050406030204" pitchFamily="18" charset="0"/>
                              </a:rPr>
                            </m:ctrlPr>
                          </m:sSubPr>
                          <m:e>
                            <m:r>
                              <a:rPr lang="en-CA" b="0" i="1" smtClean="0">
                                <a:latin typeface="Cambria Math" panose="02040503050406030204" pitchFamily="18" charset="0"/>
                              </a:rPr>
                              <m:t>𝑁</m:t>
                            </m:r>
                          </m:e>
                          <m:sub>
                            <m:r>
                              <a:rPr lang="en-CA" b="0" i="1" smtClean="0">
                                <a:latin typeface="Cambria Math" panose="02040503050406030204" pitchFamily="18" charset="0"/>
                              </a:rPr>
                              <m:t>𝑎</m:t>
                            </m:r>
                          </m:sub>
                        </m:sSub>
                        <m:r>
                          <a:rPr lang="en-CA" b="0" i="1" smtClean="0">
                            <a:latin typeface="Cambria Math" panose="02040503050406030204" pitchFamily="18" charset="0"/>
                          </a:rPr>
                          <m:t>(</m:t>
                        </m:r>
                        <m:r>
                          <a:rPr lang="en-CA" b="0" i="1" smtClean="0">
                            <a:latin typeface="Cambria Math" panose="02040503050406030204" pitchFamily="18" charset="0"/>
                          </a:rPr>
                          <m:t>𝑜𝑢𝑡</m:t>
                        </m:r>
                        <m:r>
                          <a:rPr lang="en-CA" b="0" i="1" smtClean="0">
                            <a:latin typeface="Cambria Math" panose="02040503050406030204" pitchFamily="18" charset="0"/>
                          </a:rPr>
                          <m:t>)</m:t>
                        </m:r>
                      </m:num>
                      <m:den>
                        <m:sSub>
                          <m:sSubPr>
                            <m:ctrlPr>
                              <a:rPr lang="en-CA" i="1" smtClean="0">
                                <a:latin typeface="Cambria Math" panose="02040503050406030204" pitchFamily="18" charset="0"/>
                              </a:rPr>
                            </m:ctrlPr>
                          </m:sSubPr>
                          <m:e>
                            <m:r>
                              <a:rPr lang="en-CA" b="0" i="1" smtClean="0">
                                <a:latin typeface="Cambria Math" panose="02040503050406030204" pitchFamily="18" charset="0"/>
                              </a:rPr>
                              <m:t>𝑁</m:t>
                            </m:r>
                          </m:e>
                          <m:sub>
                            <m:r>
                              <a:rPr lang="en-CA" b="0" i="1" smtClean="0">
                                <a:latin typeface="Cambria Math" panose="02040503050406030204" pitchFamily="18" charset="0"/>
                              </a:rPr>
                              <m:t>𝑎</m:t>
                            </m:r>
                          </m:sub>
                        </m:sSub>
                        <m:r>
                          <a:rPr lang="en-CA" b="0" i="1" smtClean="0">
                            <a:latin typeface="Cambria Math" panose="02040503050406030204" pitchFamily="18" charset="0"/>
                          </a:rPr>
                          <m:t>(</m:t>
                        </m:r>
                        <m:r>
                          <a:rPr lang="en-CA" b="0" i="1" smtClean="0">
                            <a:latin typeface="Cambria Math" panose="02040503050406030204" pitchFamily="18" charset="0"/>
                          </a:rPr>
                          <m:t>𝑖𝑛</m:t>
                        </m:r>
                        <m:r>
                          <a:rPr lang="en-CA" b="0" i="1" smtClean="0">
                            <a:latin typeface="Cambria Math" panose="02040503050406030204" pitchFamily="18" charset="0"/>
                          </a:rPr>
                          <m:t>)</m:t>
                        </m:r>
                      </m:den>
                    </m:f>
                  </m:oMath>
                </a14:m>
                <a:r>
                  <a:rPr lang="en-CA" dirty="0" smtClean="0"/>
                  <a:t> = </a:t>
                </a:r>
                <a14:m>
                  <m:oMath xmlns:m="http://schemas.openxmlformats.org/officeDocument/2006/math">
                    <m:f>
                      <m:fPr>
                        <m:ctrlPr>
                          <a:rPr lang="en-CA" i="1" smtClean="0">
                            <a:latin typeface="Cambria Math" panose="02040503050406030204" pitchFamily="18" charset="0"/>
                          </a:rPr>
                        </m:ctrlPr>
                      </m:fPr>
                      <m:num>
                        <m:r>
                          <a:rPr lang="en-CA" b="0" i="1" smtClean="0">
                            <a:latin typeface="Cambria Math" panose="02040503050406030204" pitchFamily="18" charset="0"/>
                          </a:rPr>
                          <m:t>𝑇h</m:t>
                        </m:r>
                      </m:num>
                      <m:den>
                        <m:sSub>
                          <m:sSubPr>
                            <m:ctrlPr>
                              <a:rPr lang="en-CA" i="1" smtClean="0">
                                <a:latin typeface="Cambria Math" panose="02040503050406030204" pitchFamily="18" charset="0"/>
                              </a:rPr>
                            </m:ctrlPr>
                          </m:sSubPr>
                          <m:e>
                            <m:r>
                              <a:rPr lang="en-CA" b="0" i="1" smtClean="0">
                                <a:latin typeface="Cambria Math" panose="02040503050406030204" pitchFamily="18" charset="0"/>
                              </a:rPr>
                              <m:t>𝑁</m:t>
                            </m:r>
                          </m:e>
                          <m:sub>
                            <m:r>
                              <a:rPr lang="en-CA" b="0" i="1" smtClean="0">
                                <a:latin typeface="Cambria Math" panose="02040503050406030204" pitchFamily="18" charset="0"/>
                              </a:rPr>
                              <m:t>𝑎</m:t>
                            </m:r>
                          </m:sub>
                        </m:sSub>
                        <m:r>
                          <a:rPr lang="en-CA" b="0" i="1" smtClean="0">
                            <a:latin typeface="Cambria Math" panose="02040503050406030204" pitchFamily="18" charset="0"/>
                          </a:rPr>
                          <m:t>(</m:t>
                        </m:r>
                        <m:r>
                          <a:rPr lang="en-CA" b="0" i="1" smtClean="0">
                            <a:latin typeface="Cambria Math" panose="02040503050406030204" pitchFamily="18" charset="0"/>
                          </a:rPr>
                          <m:t>𝑖𝑛</m:t>
                        </m:r>
                        <m:r>
                          <a:rPr lang="en-CA" b="0" i="1" smtClean="0">
                            <a:latin typeface="Cambria Math" panose="02040503050406030204" pitchFamily="18" charset="0"/>
                          </a:rPr>
                          <m:t>)</m:t>
                        </m:r>
                      </m:den>
                    </m:f>
                  </m:oMath>
                </a14:m>
                <a:endParaRPr lang="en-CA" b="0" i="1" dirty="0" smtClean="0">
                  <a:latin typeface="Cambria Math" panose="02040503050406030204" pitchFamily="18" charset="0"/>
                </a:endParaRPr>
              </a:p>
              <a:p>
                <a:pPr marL="0" indent="0">
                  <a:buNone/>
                </a:pPr>
                <a:endParaRPr lang="en-CA" b="0" i="1" dirty="0" smtClean="0">
                  <a:latin typeface="Cambria Math" panose="02040503050406030204" pitchFamily="18" charset="0"/>
                </a:endParaRPr>
              </a:p>
              <a:p>
                <a:pPr marL="0" indent="0">
                  <a:buNone/>
                </a:pPr>
                <a:r>
                  <a:rPr lang="en-CA" dirty="0" smtClean="0"/>
                  <a:t>Note: Efficiency is based on the model created for this project                   and is only an approximation of an idealized intersection.                 Therefore it should not be used to compare to results of                          other models.</a:t>
                </a:r>
              </a:p>
              <a:p>
                <a:pPr marL="0" indent="0">
                  <a:buNone/>
                </a:pPr>
                <a:r>
                  <a:rPr lang="en-CA" dirty="0" smtClean="0"/>
                  <a:t>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1474537"/>
                <a:ext cx="11087100" cy="5743826"/>
              </a:xfrm>
              <a:blipFill rotWithShape="0">
                <a:blip r:embed="rId4"/>
                <a:stretch>
                  <a:fillRect l="-1155" t="-212"/>
                </a:stretch>
              </a:blipFill>
            </p:spPr>
            <p:txBody>
              <a:bodyPr/>
              <a:lstStyle/>
              <a:p>
                <a:r>
                  <a:rPr lang="en-CA">
                    <a:noFill/>
                  </a:rPr>
                  <a:t> </a:t>
                </a:r>
              </a:p>
            </p:txBody>
          </p:sp>
        </mc:Fallback>
      </mc:AlternateContent>
      <p:sp>
        <p:nvSpPr>
          <p:cNvPr id="4" name="Title 1"/>
          <p:cNvSpPr>
            <a:spLocks noGrp="1"/>
          </p:cNvSpPr>
          <p:nvPr>
            <p:ph type="title"/>
          </p:nvPr>
        </p:nvSpPr>
        <p:spPr>
          <a:xfrm>
            <a:off x="838200" y="365125"/>
            <a:ext cx="10515600" cy="1325563"/>
          </a:xfrm>
        </p:spPr>
        <p:txBody>
          <a:bodyPr/>
          <a:lstStyle/>
          <a:p>
            <a:r>
              <a:rPr lang="en-CA" dirty="0" smtClean="0"/>
              <a:t>Analysis Continued</a:t>
            </a:r>
            <a:endParaRPr lang="en-CA"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26100" y="723106"/>
            <a:ext cx="609600" cy="609600"/>
          </a:xfrm>
          <a:prstGeom prst="rect">
            <a:avLst/>
          </a:prstGeom>
        </p:spPr>
      </p:pic>
    </p:spTree>
    <p:extLst>
      <p:ext uri="{BB962C8B-B14F-4D97-AF65-F5344CB8AC3E}">
        <p14:creationId xmlns:p14="http://schemas.microsoft.com/office/powerpoint/2010/main" val="304758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889550122"/>
              </p:ext>
            </p:extLst>
          </p:nvPr>
        </p:nvGraphicFramePr>
        <p:xfrm>
          <a:off x="292100" y="438150"/>
          <a:ext cx="9316595" cy="5482965"/>
        </p:xfrm>
        <a:graphic>
          <a:graphicData uri="http://schemas.openxmlformats.org/drawingml/2006/chart">
            <c:chart xmlns:c="http://schemas.openxmlformats.org/drawingml/2006/chart" xmlns:r="http://schemas.openxmlformats.org/officeDocument/2006/relationships" r:id="rId4"/>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1943100"/>
            <a:ext cx="609600" cy="609600"/>
          </a:xfrm>
          <a:prstGeom prst="rect">
            <a:avLst/>
          </a:prstGeom>
        </p:spPr>
      </p:pic>
    </p:spTree>
    <p:extLst>
      <p:ext uri="{BB962C8B-B14F-4D97-AF65-F5344CB8AC3E}">
        <p14:creationId xmlns:p14="http://schemas.microsoft.com/office/powerpoint/2010/main" val="1667091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069335717"/>
              </p:ext>
            </p:extLst>
          </p:nvPr>
        </p:nvGraphicFramePr>
        <p:xfrm>
          <a:off x="352060" y="321064"/>
          <a:ext cx="9196674" cy="5585061"/>
        </p:xfrm>
        <a:graphic>
          <a:graphicData uri="http://schemas.openxmlformats.org/drawingml/2006/chart">
            <c:chart xmlns:c="http://schemas.openxmlformats.org/drawingml/2006/chart" xmlns:r="http://schemas.openxmlformats.org/officeDocument/2006/relationships" r:id="rId4"/>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3000" y="2149864"/>
            <a:ext cx="609600" cy="609600"/>
          </a:xfrm>
          <a:prstGeom prst="rect">
            <a:avLst/>
          </a:prstGeom>
        </p:spPr>
      </p:pic>
    </p:spTree>
    <p:extLst>
      <p:ext uri="{BB962C8B-B14F-4D97-AF65-F5344CB8AC3E}">
        <p14:creationId xmlns:p14="http://schemas.microsoft.com/office/powerpoint/2010/main" val="39989402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3269</TotalTime>
  <Words>175</Words>
  <Application>Microsoft Office PowerPoint</Application>
  <PresentationFormat>Widescreen</PresentationFormat>
  <Paragraphs>45</Paragraphs>
  <Slides>11</Slides>
  <Notes>0</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vt:lpstr>
      <vt:lpstr>Calibri Light</vt:lpstr>
      <vt:lpstr>Cambria Math</vt:lpstr>
      <vt:lpstr>Sitka Subheading</vt:lpstr>
      <vt:lpstr>Times New Roman</vt:lpstr>
      <vt:lpstr>Wingdings</vt:lpstr>
      <vt:lpstr>Office Theme</vt:lpstr>
      <vt:lpstr>PowerPoint Presentation</vt:lpstr>
      <vt:lpstr>Intersection to Model</vt:lpstr>
      <vt:lpstr>PowerPoint Presentation</vt:lpstr>
      <vt:lpstr>Zoomed in Views</vt:lpstr>
      <vt:lpstr>Example of generated P matrix  with A=3 and C=3</vt:lpstr>
      <vt:lpstr>Analysis</vt:lpstr>
      <vt:lpstr>Analysis Continued</vt:lpstr>
      <vt:lpstr>PowerPoint Presentation</vt:lpstr>
      <vt:lpstr>PowerPoint Presentation</vt:lpstr>
      <vt:lpstr>Things we didn’t Consider</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Chelsea Reid</dc:creator>
  <cp:lastModifiedBy>Chelsea Reid</cp:lastModifiedBy>
  <cp:revision>64</cp:revision>
  <dcterms:created xsi:type="dcterms:W3CDTF">2017-11-25T21:40:21Z</dcterms:created>
  <dcterms:modified xsi:type="dcterms:W3CDTF">2017-12-04T01:35:01Z</dcterms:modified>
</cp:coreProperties>
</file>