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302" r:id="rId3"/>
    <p:sldId id="289" r:id="rId4"/>
    <p:sldId id="311" r:id="rId5"/>
    <p:sldId id="313" r:id="rId6"/>
    <p:sldId id="312" r:id="rId7"/>
    <p:sldId id="315" r:id="rId8"/>
    <p:sldId id="317" r:id="rId9"/>
    <p:sldId id="316" r:id="rId10"/>
    <p:sldId id="292" r:id="rId11"/>
    <p:sldId id="314" r:id="rId12"/>
    <p:sldId id="318" r:id="rId13"/>
    <p:sldId id="319" r:id="rId14"/>
    <p:sldId id="320" r:id="rId15"/>
    <p:sldId id="321" r:id="rId16"/>
    <p:sldId id="323" r:id="rId17"/>
    <p:sldId id="30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0" autoAdjust="0"/>
    <p:restoredTop sz="91984" autoAdjust="0"/>
  </p:normalViewPr>
  <p:slideViewPr>
    <p:cSldViewPr>
      <p:cViewPr>
        <p:scale>
          <a:sx n="100" d="100"/>
          <a:sy n="100" d="100"/>
        </p:scale>
        <p:origin x="-78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1FFDD0-9A69-424B-B2E9-B6B18F73649F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284669-F955-4EBB-8306-27ABF30EA9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77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CA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DF530-3955-4794-AD90-A3D7225A8AB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satellite and</a:t>
            </a:r>
            <a:r>
              <a:rPr lang="en-US" baseline="0" dirty="0" smtClean="0"/>
              <a:t> team structure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84669-F955-4EBB-8306-27ABF30EA93C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6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baseline="0" dirty="0" smtClean="0"/>
              <a:t> form factor </a:t>
            </a:r>
          </a:p>
          <a:p>
            <a:r>
              <a:rPr lang="en-US" baseline="0" dirty="0" smtClean="0"/>
              <a:t>tight packing density</a:t>
            </a:r>
          </a:p>
          <a:p>
            <a:r>
              <a:rPr lang="en-US" baseline="0" dirty="0" smtClean="0"/>
              <a:t>Limited configurations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84669-F955-4EBB-8306-27ABF30EA93C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09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tin alloys, zinc, cadmium, indium, antimony, silver among others </a:t>
            </a:r>
          </a:p>
          <a:p>
            <a:endParaRPr lang="en-US" dirty="0" smtClean="0"/>
          </a:p>
          <a:p>
            <a:r>
              <a:rPr lang="en-US" dirty="0" smtClean="0"/>
              <a:t>Dendrites</a:t>
            </a:r>
            <a:r>
              <a:rPr lang="en-US" baseline="0" dirty="0" smtClean="0"/>
              <a:t> are surface growth due to electrochemical migration in the plane of the material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84669-F955-4EBB-8306-27ABF30EA93C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29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Unrestricted GPS,</a:t>
            </a:r>
          </a:p>
          <a:p>
            <a:r>
              <a:rPr lang="en-US" dirty="0" smtClean="0"/>
              <a:t>Very sensitive Magnetometers</a:t>
            </a:r>
          </a:p>
          <a:p>
            <a:endParaRPr lang="en-US" dirty="0" smtClean="0"/>
          </a:p>
          <a:p>
            <a:r>
              <a:rPr lang="en-US" dirty="0" smtClean="0"/>
              <a:t>Power good</a:t>
            </a:r>
            <a:r>
              <a:rPr lang="en-US" baseline="0" dirty="0" smtClean="0"/>
              <a:t> signal</a:t>
            </a:r>
          </a:p>
          <a:p>
            <a:r>
              <a:rPr lang="en-US" baseline="0" dirty="0" smtClean="0"/>
              <a:t>Power regulator enable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84669-F955-4EBB-8306-27ABF30EA93C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51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0AF5-08AB-4434-B3CE-9B33187486F9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E5A4-E269-463D-B73E-C873D6C85B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9A85-91C1-40CC-B9F0-0B6CFDF14BE6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C8F4-9BE3-4028-8F0A-0137EE1D81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81D5-63B1-4ED3-B3B4-AEB8B2FBE6DD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0595-4386-48EC-B993-5EB5E361BB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131B-0B55-4DD0-A75A-F947B5482BAF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1EDE-C829-4D75-9AFC-A12E34CB1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62A9-90EF-4A7D-BF15-0976E96BA312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45C9-FEA6-4BA0-B6A1-B25A950521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E3E6-CFEC-4796-8CE4-AABE380D24E9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BDD1-35D9-431E-AA6D-5854DF85F3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044C-6178-44F8-8E0D-187C4772A83D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8B23-9FBB-457F-9A28-784C0432E2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5471-58D3-4530-B7A7-D2CEB58918A7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6413-BBCD-4183-840B-AB491F4030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4E08-5D3D-4A70-9E61-D1E377013A6C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232C-11DC-4B53-A42C-AB6096C8D5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199B-CD8C-4807-BE84-44D5D9D20CDB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E32F-B920-4929-8A25-0B447073BA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3492-79D3-4D55-AEDB-871DB5FE3328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A7B8-815B-4CEC-BF6B-87326757C4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8420-7201-42C5-9A4E-D5D561CFE47B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8839-E9B1-45B9-B4DE-211A9063E8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1C2C-507B-43C1-8595-77AB61401FD7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683E-04E8-4DAE-B83E-C0D8767935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053D-6C5F-4D02-8912-CD2BB7D628F3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9EE0-69C1-418E-819B-E952A642CA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2CA9A98-0A90-423F-8FA8-E7E2695DF39C}" type="datetimeFigureOut">
              <a:rPr lang="en-CA"/>
              <a:pPr>
                <a:defRPr/>
              </a:pPr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2D7103B-F753-48EC-8930-569071585C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64" r:id="rId2"/>
    <p:sldLayoutId id="2147483976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7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n-CA" sz="3000" dirty="0" smtClean="0"/>
              <a:t>Component Selection and PCB Fabrication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US" sz="3000" dirty="0" smtClean="0"/>
              <a:t>Supervisor: Dr. Peter </a:t>
            </a:r>
            <a:r>
              <a:rPr lang="en-US" sz="3000" dirty="0" err="1" smtClean="0"/>
              <a:t>Driessen</a:t>
            </a:r>
            <a:endParaRPr lang="en-US" sz="3000" dirty="0" smtClean="0"/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US" sz="3000" dirty="0" smtClean="0"/>
              <a:t>Presenter: Justin Curran</a:t>
            </a:r>
            <a:endParaRPr lang="en-CA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" y="1844824"/>
            <a:ext cx="9116380" cy="1857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Rectangle 2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56207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/>
              <a:t>Critical Subsystems</a:t>
            </a:r>
          </a:p>
        </p:txBody>
      </p:sp>
      <p:graphicFrame>
        <p:nvGraphicFramePr>
          <p:cNvPr id="25636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32247"/>
              </p:ext>
            </p:extLst>
          </p:nvPr>
        </p:nvGraphicFramePr>
        <p:xfrm>
          <a:off x="684213" y="883066"/>
          <a:ext cx="7775575" cy="4043768"/>
        </p:xfrm>
        <a:graphic>
          <a:graphicData uri="http://schemas.openxmlformats.org/drawingml/2006/table">
            <a:tbl>
              <a:tblPr/>
              <a:tblGrid>
                <a:gridCol w="1554162"/>
                <a:gridCol w="2665413"/>
                <a:gridCol w="3556000"/>
              </a:tblGrid>
              <a:tr h="565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Predicted Hardware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Attitude Determination and Control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Determine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ECOSat’s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position, allowing accurate control of orientation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Sun Sensors, GPS, Magnetometers and Magnetorquer Coils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Power Regulation/ Power Generation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Regulate and Distribute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+7V, +5V, and +3.3V voltage rails, 2 Solar Panels (14 cells)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Battery Charging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Store energy and manage pack charging and connection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 Lithium Batteries (4s1p configuration) 2 independent boards with charge controllers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Thermal Monitoring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Maintain temperature within optimal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Radiators for heat dissipation, Temperature Sensors for monitoring, Duty Cycle used to maintain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Communications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Communicate with Control Station, Facilitate Amateur Radio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 Dipole Antennas, 1 Digital board, 2 analog boards for up and down conversion from baseband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en-US" dirty="0" smtClean="0"/>
              <a:t>PCB Design and Fabrication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77399" y="9087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complications mitigated through the use of templates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1412776"/>
            <a:ext cx="8100392" cy="515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30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 and Fabrication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4954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templates to guarantee alignment during final assembly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8881"/>
            <a:ext cx="63912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8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n-US" dirty="0" smtClean="0"/>
              <a:t>PCB Design and Fabrication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60869" y="10527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Regulation Board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6671" r="11576" b="1392"/>
          <a:stretch/>
        </p:blipFill>
        <p:spPr bwMode="auto">
          <a:xfrm>
            <a:off x="1943708" y="1422068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4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n-US" dirty="0" smtClean="0"/>
              <a:t>PCB Design and Fabrication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60869" y="10527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PCB 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312" r="1268" b="1303"/>
          <a:stretch/>
        </p:blipFill>
        <p:spPr bwMode="auto">
          <a:xfrm>
            <a:off x="2077374" y="1556792"/>
            <a:ext cx="5110450" cy="503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n-US" dirty="0" smtClean="0"/>
              <a:t>PCB Design and Fabrication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60869" y="1052736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Boards designs to be completed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Attitude Determination and Control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With GPS adapter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Battery Charging board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Maximum Power Point Tracker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Magnetorquer</a:t>
            </a:r>
            <a:r>
              <a:rPr lang="en-US" dirty="0" smtClean="0"/>
              <a:t> with drive circuitry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Digital RF Communication Board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Half board for Payload Storage and Communication Interfacing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726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8" y="401638"/>
            <a:ext cx="8853487" cy="5683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Special Thanks to our Sponsors</a:t>
            </a:r>
            <a:endParaRPr lang="en-US" dirty="0" smtClean="0"/>
          </a:p>
        </p:txBody>
      </p:sp>
      <p:pic>
        <p:nvPicPr>
          <p:cNvPr id="821251" name="Picture 2" descr="C:\Users\Nigel\Dropbox\CSDC-Management\Sponsorship\Sponsors Logos\MICV4C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142" y="4874814"/>
            <a:ext cx="18637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2" name="Picture 3" descr="C:\Users\Nigel\Dropbox\CSDC-Management\Sponsorship\Sponsors Logos\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994" y="1073444"/>
            <a:ext cx="2086713" cy="128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3" name="Picture 4" descr="C:\Users\Nigel\Dropbox\CSDC-Management\Sponsorship\Sponsors Logos\VIATeC_logoT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7994" y="4005206"/>
            <a:ext cx="182086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4" name="Picture 5" descr="C:\Users\Nigel\Dropbox\CSDC-Management\Sponsorship\Sponsors Logos\Xilinx_Logo_corp_4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9370" y="4015261"/>
            <a:ext cx="3325260" cy="6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5" name="Picture 6" descr="C:\Users\Nigel\Dropbox\CSDC-Management\Sponsorship\Sponsors Logos\AC Web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817" y="2968269"/>
            <a:ext cx="235706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6" name="Picture 7" descr="C:\Users\Nigel\Dropbox\CSDC-Management\Sponsorship\Sponsors Logos\Altium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2190" y="1334510"/>
            <a:ext cx="2364129" cy="5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7" name="Picture 8" descr="C:\Users\Nigel\Dropbox\CSDC-Management\Sponsorship\Sponsors Logos\ESI_logo_horiz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8788" y="5039171"/>
            <a:ext cx="2104932" cy="7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8" name="Picture 9" descr="C:\Users\Nigel\Dropbox\CSDC-Management\Sponsorship\Sponsors Logos\ES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91392" y="4908946"/>
            <a:ext cx="9636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59" name="Picture 11" descr="A.G.O. Environmental Electronics Lt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99200" y="1213148"/>
            <a:ext cx="2371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13" name="Picture 13" descr="http://gomspace.com/img/glogo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31985" y="2455650"/>
            <a:ext cx="1866900" cy="390526"/>
          </a:xfrm>
          <a:prstGeom prst="rect">
            <a:avLst/>
          </a:prstGeom>
          <a:noFill/>
          <a:extLst/>
        </p:spPr>
      </p:pic>
      <p:pic>
        <p:nvPicPr>
          <p:cNvPr id="6184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27" y="4859336"/>
            <a:ext cx="2772670" cy="10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0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107905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02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17525"/>
            <a:ext cx="266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04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4718"/>
          <a:stretch/>
        </p:blipFill>
        <p:spPr bwMode="auto">
          <a:xfrm>
            <a:off x="6381750" y="2921437"/>
            <a:ext cx="22764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03" name="Picture 7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6" b="33523"/>
          <a:stretch/>
        </p:blipFill>
        <p:spPr bwMode="auto">
          <a:xfrm>
            <a:off x="348788" y="3985270"/>
            <a:ext cx="2143125" cy="69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49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52" y="3043303"/>
            <a:ext cx="3399203" cy="66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/>
          </p:cNvSpPr>
          <p:nvPr>
            <p:ph type="ctrTitle"/>
          </p:nvPr>
        </p:nvSpPr>
        <p:spPr bwMode="auto">
          <a:xfrm>
            <a:off x="684213" y="549275"/>
            <a:ext cx="7772400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6000" cap="none" smtClean="0"/>
              <a:t>Questions?</a:t>
            </a:r>
          </a:p>
        </p:txBody>
      </p:sp>
      <p:sp>
        <p:nvSpPr>
          <p:cNvPr id="61445" name="Rectangle 5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dirty="0" smtClean="0"/>
              <a:t>Check us out at </a:t>
            </a:r>
            <a:r>
              <a:rPr lang="en-US" sz="2000" dirty="0" smtClean="0"/>
              <a:t>csdc.engr.uvic.ca</a:t>
            </a:r>
          </a:p>
          <a:p>
            <a:pPr>
              <a:defRPr/>
            </a:pPr>
            <a:r>
              <a:rPr lang="en-US" sz="2000" dirty="0" smtClean="0"/>
              <a:t>Or </a:t>
            </a:r>
            <a:r>
              <a:rPr lang="en-US" sz="2000" dirty="0" smtClean="0"/>
              <a:t>email </a:t>
            </a:r>
            <a:r>
              <a:rPr lang="en-US" sz="2000" dirty="0" smtClean="0"/>
              <a:t>jtcurran</a:t>
            </a:r>
            <a:r>
              <a:rPr lang="en-US" sz="2000" dirty="0" smtClean="0"/>
              <a:t>@uvic.ca</a:t>
            </a:r>
            <a:endParaRPr lang="en-US" sz="2000" dirty="0" smtClean="0"/>
          </a:p>
        </p:txBody>
      </p:sp>
      <p:pic>
        <p:nvPicPr>
          <p:cNvPr id="44035" name="Picture 5" descr="Banner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68738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110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sz="half" idx="1"/>
          </p:nvPr>
        </p:nvSpPr>
        <p:spPr bwMode="auto">
          <a:xfrm>
            <a:off x="107950" y="1557338"/>
            <a:ext cx="8139113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smtClean="0"/>
              <a:t>Within nanosatellites, there are a set of standard sizes for ‘cubesats’:`</a:t>
            </a:r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/>
              <a:t>NanoSatellites</a:t>
            </a:r>
          </a:p>
        </p:txBody>
      </p:sp>
      <p:graphicFrame>
        <p:nvGraphicFramePr>
          <p:cNvPr id="24612" name="Group 3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1689565"/>
              </p:ext>
            </p:extLst>
          </p:nvPr>
        </p:nvGraphicFramePr>
        <p:xfrm>
          <a:off x="539750" y="2133600"/>
          <a:ext cx="6121400" cy="3361500"/>
        </p:xfrm>
        <a:graphic>
          <a:graphicData uri="http://schemas.openxmlformats.org/drawingml/2006/table">
            <a:tbl>
              <a:tblPr/>
              <a:tblGrid>
                <a:gridCol w="1728788"/>
                <a:gridCol w="2911475"/>
                <a:gridCol w="14811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10x10x10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&lt;1.33kg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10x10x20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(two 1Us stacked)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&lt;2.66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10x10x30 cm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This is ECOSat’s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&lt; 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Up to 12U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4" name="AutoShape 3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AutoShape 3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606" name="Picture 36" descr="317-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0052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30" descr="ANd9GcRorRom0uB28pfmlzLx4s1DzAWq1MjNrdYZvdg3YlXwGBcX2CgV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205038"/>
            <a:ext cx="25225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196752"/>
            <a:ext cx="7924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Whisker growth (heightened probability in vacuum)</a:t>
            </a:r>
          </a:p>
          <a:p>
            <a:pPr lvl="1"/>
            <a:r>
              <a:rPr lang="en-US" dirty="0" smtClean="0"/>
              <a:t>Primary concern when using pure Tin, Zinc, Cadmium, or Silver</a:t>
            </a:r>
          </a:p>
          <a:p>
            <a:pPr lvl="1"/>
            <a:r>
              <a:rPr lang="en-US" dirty="0" smtClean="0"/>
              <a:t> Growth mechanism not well understood or proven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8" r="2601" b="6919"/>
          <a:stretch/>
        </p:blipFill>
        <p:spPr bwMode="auto">
          <a:xfrm>
            <a:off x="1837443" y="2348880"/>
            <a:ext cx="5290342" cy="314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06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pp.nasa.gov/whisker/background/stress-factors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86" y="359808"/>
            <a:ext cx="7153028" cy="53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8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Mitigation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solution is not possible since the mechanism is not well understood</a:t>
            </a:r>
          </a:p>
          <a:p>
            <a:endParaRPr lang="en-US" dirty="0"/>
          </a:p>
          <a:p>
            <a:r>
              <a:rPr lang="en-US" dirty="0" smtClean="0"/>
              <a:t>Multi prong approach to problem mitigation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Component Selection Criteria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Hot Solder dipping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Silicone Conformal Coating final PCB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r="18370"/>
          <a:stretch/>
        </p:blipFill>
        <p:spPr bwMode="auto">
          <a:xfrm>
            <a:off x="612557" y="3881027"/>
            <a:ext cx="1225119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28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US" dirty="0"/>
              <a:t>Component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Complex problem many attributes to mitigate and optimize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Plating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Operating 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Package form factor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Material 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Off gassing Characteristics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Limited to IC’s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s://encrypted-tbn1.google.com/images?q=tbn:ANd9GcRHl-saeR8R-MkgHLl8iTINhCjj9Ztm_m7J2KGccd7R01P0YWcV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09" y="1842711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9959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784"/>
            <a:ext cx="4762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51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Solder Dipping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Completely resolves Whisker problem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Consuming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Available on Campus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Induces thermal shock on 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all packages can be dipped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6793"/>
            <a:ext cx="4608511" cy="34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5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Conformal Coating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Conformal coating is not a guaranteed solution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 it does mitigate the issue and helps impede the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performed on campus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Requires little </a:t>
            </a:r>
            <a:r>
              <a:rPr lang="en-US" dirty="0" err="1" smtClean="0"/>
              <a:t>preperation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Performed with minimal equipment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8"/>
          <a:stretch/>
        </p:blipFill>
        <p:spPr bwMode="auto">
          <a:xfrm>
            <a:off x="1056581" y="2404095"/>
            <a:ext cx="229128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4094"/>
            <a:ext cx="225311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9628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1750</TotalTime>
  <Words>490</Words>
  <Application>Microsoft Office PowerPoint</Application>
  <PresentationFormat>On-screen Show (4:3)</PresentationFormat>
  <Paragraphs>125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PowerPoint Presentation</vt:lpstr>
      <vt:lpstr>PowerPoint Presentation</vt:lpstr>
      <vt:lpstr>NanoSatellites</vt:lpstr>
      <vt:lpstr>Problem Description</vt:lpstr>
      <vt:lpstr>PowerPoint Presentation</vt:lpstr>
      <vt:lpstr>Problem Mitigation</vt:lpstr>
      <vt:lpstr>Component Selection</vt:lpstr>
      <vt:lpstr>Hot Solder Dipping</vt:lpstr>
      <vt:lpstr>Conformal Coating</vt:lpstr>
      <vt:lpstr>Critical Subsystems</vt:lpstr>
      <vt:lpstr>PCB Design and Fabrication</vt:lpstr>
      <vt:lpstr>PCB Design and Fabrication</vt:lpstr>
      <vt:lpstr>PCB Design and Fabrication</vt:lpstr>
      <vt:lpstr>PCB Design and Fabrication</vt:lpstr>
      <vt:lpstr>PCB Design and Fabrication</vt:lpstr>
      <vt:lpstr>Special Thanks to our Sponsors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EcoSAT</dc:title>
  <dc:creator>Elizabeth</dc:creator>
  <cp:lastModifiedBy>Justin Curran</cp:lastModifiedBy>
  <cp:revision>213</cp:revision>
  <dcterms:created xsi:type="dcterms:W3CDTF">2011-07-14T00:17:11Z</dcterms:created>
  <dcterms:modified xsi:type="dcterms:W3CDTF">2012-07-31T23:02:23Z</dcterms:modified>
</cp:coreProperties>
</file>